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2.jp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25"/>
  </p:notesMasterIdLst>
  <p:sldIdLst>
    <p:sldId id="256" r:id="rId3"/>
    <p:sldId id="257" r:id="rId4"/>
    <p:sldId id="259" r:id="rId5"/>
    <p:sldId id="464" r:id="rId6"/>
    <p:sldId id="475" r:id="rId7"/>
    <p:sldId id="476" r:id="rId8"/>
    <p:sldId id="437" r:id="rId9"/>
    <p:sldId id="462" r:id="rId10"/>
    <p:sldId id="261" r:id="rId11"/>
    <p:sldId id="465" r:id="rId12"/>
    <p:sldId id="434" r:id="rId13"/>
    <p:sldId id="384" r:id="rId14"/>
    <p:sldId id="268" r:id="rId15"/>
    <p:sldId id="461" r:id="rId16"/>
    <p:sldId id="463" r:id="rId17"/>
    <p:sldId id="467" r:id="rId18"/>
    <p:sldId id="478" r:id="rId19"/>
    <p:sldId id="471" r:id="rId20"/>
    <p:sldId id="474" r:id="rId21"/>
    <p:sldId id="312" r:id="rId22"/>
    <p:sldId id="313" r:id="rId23"/>
    <p:sldId id="270" r:id="rId24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737E"/>
    <a:srgbClr val="4C909E"/>
    <a:srgbClr val="B9B9B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97" autoAdjust="0"/>
  </p:normalViewPr>
  <p:slideViewPr>
    <p:cSldViewPr>
      <p:cViewPr varScale="1">
        <p:scale>
          <a:sx n="49" d="100"/>
          <a:sy n="49" d="100"/>
        </p:scale>
        <p:origin x="970" y="5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44E6E-A14F-493D-97C9-44C358BBD88A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2799E-6107-4674-BA10-A10C2A14BD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6732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0703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BB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5274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BB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3762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err="1"/>
              <a:t>BB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8183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/>
              <a:t>MM / </a:t>
            </a:r>
            <a:r>
              <a:rPr lang="pl-PL" dirty="0" err="1"/>
              <a:t>BB</a:t>
            </a:r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61827-EC76-4C36-9AE3-94689F38D9ED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2888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61827-EC76-4C36-9AE3-94689F38D9ED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7374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61827-EC76-4C36-9AE3-94689F38D9ED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9036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Przykład: </a:t>
            </a:r>
          </a:p>
          <a:p>
            <a:r>
              <a:rPr lang="pl-PL" dirty="0"/>
              <a:t>Dostałem słabą ocenę ze sprawdzianu i mówię: </a:t>
            </a:r>
          </a:p>
          <a:p>
            <a:r>
              <a:rPr lang="pl-PL" dirty="0"/>
              <a:t>Jestem beznadziejny. Przez matmę zostanę na 2. rok w tej samej klasie.</a:t>
            </a:r>
          </a:p>
          <a:p>
            <a:endParaRPr lang="pl-PL" dirty="0"/>
          </a:p>
          <a:p>
            <a:r>
              <a:rPr lang="pl-PL" dirty="0"/>
              <a:t>Dowody: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 matmą masz trudności z równaniami, ale z geometrią poradziłeś sobie bez problemów.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Zrozumienie matmy zajmuje Ci sporo czasu, za to z geografii nie musisz się prawie wcale uczyć – prawie wszystko zapamiętujesz na lekcjach.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Alternatywy: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Rano mówiłeś, że boli Cię głowa – może to był powód, że poszło Ci gorzej niż zwykle?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Zadania były bardzo trudne – dużo trudniejsze niż na lekcji.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Mówiłeś, że nie uczyłeś się do tego sprawdzianu, bo robiłeś ważny projekt na (przedmiot)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Implikacje: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Masz już 2 jedynki z matmy. Do końca roku zostały jeszcze 3M – dasz radę poprawić oceny.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To Twoja pierwsza 1 z matmy – widzę, że to trudne, bo zawsze dostawałeś lepsze oceny – z powodu 1 jedynki nikt nie powtarzał jeszcze klasy.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Przydatność: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Widzę, że się martwisz tą sytuacją ( i to już dowodzi, że nie jesteś beznadziejny). Na półrocze miałeś 1, teraz też masz już 4 jedynki. Nie wygląda to różowo. Jak mówienie o sobie „jestem beznadziejny” pomaga Ci rozwiązać tę sytuację?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6726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Przykład: </a:t>
            </a:r>
          </a:p>
          <a:p>
            <a:r>
              <a:rPr lang="pl-PL" dirty="0"/>
              <a:t>Dostałem słabą ocenę ze sprawdzianu i mówię: </a:t>
            </a:r>
          </a:p>
          <a:p>
            <a:r>
              <a:rPr lang="pl-PL" dirty="0"/>
              <a:t>Jestem beznadziejny. Przez matmę zostanę na 2. rok w tej samej klasie.</a:t>
            </a:r>
          </a:p>
          <a:p>
            <a:endParaRPr lang="pl-PL" dirty="0"/>
          </a:p>
          <a:p>
            <a:r>
              <a:rPr lang="pl-PL" dirty="0"/>
              <a:t>Dowody: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 matmą masz trudności z równaniami, ale z geometrią poradziłeś sobie bez problemów.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Zrozumienie matmy zajmuje Ci sporo czasu, za to z geografii nie musisz się prawie wcale uczyć – prawie wszystko zapamiętujesz na lekcjach.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Alternatywy: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Rano mówiłeś, że boli Cię głowa – może to był powód, że poszło Ci gorzej niż zwykle?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Zadania były bardzo trudne – dużo trudniejsze niż na lekcji.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Mówiłeś, że nie uczyłeś się do tego sprawdzianu, bo robiłeś ważny projekt na (przedmiot)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Implikacje: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Masz już 2 jedynki z matmy. Do końca roku zostały jeszcze 3M – dasz radę poprawić oceny.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To Twoja pierwsza 1 z matmy – widzę, że to trudne, bo zawsze dostawałeś lepsze oceny – z powodu 1 jedynki nikt nie powtarzał jeszcze klasy.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dirty="0"/>
              <a:t>Przydatność: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Widzę, że się martwisz tą sytuacją ( i to już dowodzi, że nie jesteś beznadziejny). Na półrocze miałeś 1, teraz też masz już 4 jedynki. Nie wygląda to różowo. Jak mówienie o sobie „jestem beznadziejny” pomaga Ci rozwiązać tę sytuację?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2799E-6107-4674-BA10-A10C2A14BDD7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59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3D7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7419990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58750" y="2849339"/>
            <a:ext cx="13970499" cy="24625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4AEB434-01CB-423A-859C-A6966F50B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019C5D3-83E5-43D4-B2BB-EAFC35B7BB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43A3653-58C0-4430-80C5-7D3A7D530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488C200-0F4B-4D8F-87F6-714556F79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3B1F84E-321C-4137-8080-9FEF11589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E3E78A4-DB31-48AE-88C1-E2202A73C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1544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3096323-18DB-406D-A3A2-147D32198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17FD3FB-A7C8-43E0-ABD7-8A87ECFC1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459212D-0715-45B8-A02A-1C9A95B56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3607011E-E11E-4038-83AA-43A37F98C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1B736478-ED68-4EA8-9A47-A6005A8A51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485AD78-790A-41C4-A632-1F8EC56BA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D77E2A7-8926-4DCE-AAD9-F5EEADF73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6D72E57C-4684-4590-8B90-DC2EC79E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3782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77CA5D2-4717-4284-81F6-AD248C3C1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E7CFE6A3-B57E-4CE1-8A53-77E96DB67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750A705-099C-49EA-917E-434FCABD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6793EC6-A73B-40A8-8CD6-0B40A80C7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04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8F3C8F41-F123-46CB-AB4A-7B1E25398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3004CE2-BC17-4A3E-A8B8-DBBC57B23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B9F2D59-F59E-4077-9A15-680752FBE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6847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403DAB-595B-4D87-929E-C909ED67E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5641C83-0AF5-49CC-83E4-A816C9F9C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9433E4A-A40D-401D-A759-20D734E039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03F152F-67D7-4657-9A47-72A296838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DFCA9E5-81C6-48BC-AE33-E64E3638E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1381F37-0A59-44DD-AFDB-33568A81C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9135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C8F20AA-C1FE-44B1-B490-99CFF5641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9CFD9E8-C743-44E2-87C1-213404184B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91F6FB6-86F2-4955-8B19-BCB166B2D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7C44448-5155-4F4A-BBE7-42892648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9450BAD-1227-4027-9CDC-57D06AE12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DFAE23A-1D40-4E3E-B473-313D766C4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5265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C2CBB6-76C0-4E32-9361-2E6BD0B3C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E6462DD-CBCF-4FAF-9375-9DCC43396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43C4D6B-0122-4725-9F2B-65DEB1546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AB4D656-4BA3-4A4D-96C8-113C52228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9174A29-1959-489F-A92B-A691BB0F4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9586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6CD72737-B37D-45B8-ADCF-491514F325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CDBC147-B82E-4C64-A2E5-247A033D6A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9E4672-A668-4DB8-A7CC-18B9093EF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7B1EA4F-9E5D-4006-BEA6-3F364A82D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28CE7E6-D0BD-4412-A5D6-2E78CDEEB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523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DE93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558883" y="2952508"/>
            <a:ext cx="7031355" cy="526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42938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3C7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9077339"/>
            <a:ext cx="15721330" cy="9525"/>
          </a:xfrm>
          <a:custGeom>
            <a:avLst/>
            <a:gdLst/>
            <a:ahLst/>
            <a:cxnLst/>
            <a:rect l="l" t="t" r="r" b="b"/>
            <a:pathLst>
              <a:path w="15721330" h="9525">
                <a:moveTo>
                  <a:pt x="0" y="0"/>
                </a:moveTo>
                <a:lnTo>
                  <a:pt x="15721249" y="0"/>
                </a:lnTo>
                <a:lnTo>
                  <a:pt x="15721249" y="9524"/>
                </a:lnTo>
                <a:lnTo>
                  <a:pt x="0" y="9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28700" y="1028702"/>
            <a:ext cx="2466974" cy="962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977C008-0704-4D7B-855A-A27770499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9566910"/>
            <a:ext cx="4206240" cy="276999"/>
          </a:xfrm>
        </p:spPr>
        <p:txBody>
          <a:bodyPr/>
          <a:lstStyle/>
          <a:p>
            <a:fld id="{1D885248-EBA4-41E7-BA6B-FA2F6B098B8A}" type="datetime1">
              <a:rPr lang="pl-PL" smtClean="0"/>
              <a:t>25.04.2022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19A7FDF7-0FBB-44E9-880D-7C1D62A26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17920" y="9566910"/>
            <a:ext cx="5852160" cy="276999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9ABD114-184D-41CD-9014-2ADF7BEB8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393491D6-21C5-45C7-9595-C03A5809C78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128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C7DE5A6-BEE0-48AA-B2BE-2520D1943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FCB92C0-4CBB-476B-9952-01884FEAFC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20E8C7-6664-49F8-AFDE-DCC69CD14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2D78920-D337-4655-AB1A-D9B751131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D27D9C5-1F08-48C9-8E6E-88E460F1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7195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36D9F6-A616-49F4-A7CC-C3139DE0F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145B8F7-2375-4F38-82E1-971EFE0AF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130A407-ACC0-4BE2-8A26-29E8BE4C6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D2CCD7F-72BF-47E0-B270-D06AF4F4E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3D8ABF1-FC3B-445F-BE9F-5CC82D991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44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C6D4EEF-2279-4C2B-B03B-E19D7F35F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A9D738B-1D03-4697-AD59-19B289F35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A9F5C68-1E1E-41BF-A0F4-03DF58499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A2DD709-6E6E-49BF-975D-0927569D5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1A6156-FB73-4E7D-A55E-DA10A6EA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518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5947" y="2501323"/>
            <a:ext cx="16256104" cy="2149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5947" y="2501323"/>
            <a:ext cx="16256104" cy="2149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rgbClr val="3C737E"/>
                </a:solidFill>
                <a:latin typeface="Noto Sans"/>
                <a:cs typeface="Noto San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8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2A35EAB-6196-430D-BF37-D922E054D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A15E5B7-070B-4198-BDA0-8EDD01A42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8AF811-EAFA-4BBC-A9E0-EA076408AF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AB67E-4FF9-41AF-89EB-14635911745D}" type="datetimeFigureOut">
              <a:rPr lang="pl-PL" smtClean="0"/>
              <a:t>25.04.2022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88D2470-B831-444E-A7CE-E2A6C2C34E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D9490E1-C4D1-471F-A403-2108CFFD4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B1C8F-4EB3-4A77-A764-6F514046CF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995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3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2.pn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0.sv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4" Type="http://schemas.openxmlformats.org/officeDocument/2006/relationships/image" Target="../media/image39.pn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3" Type="http://schemas.openxmlformats.org/officeDocument/2006/relationships/image" Target="../media/image14.png"/><Relationship Id="rId21" Type="http://schemas.openxmlformats.org/officeDocument/2006/relationships/image" Target="../media/image2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svg"/><Relationship Id="rId19" Type="http://schemas.openxmlformats.org/officeDocument/2006/relationships/image" Target="../media/image29.png"/><Relationship Id="rId4" Type="http://schemas.microsoft.com/office/2007/relationships/hdphoto" Target="../media/hdphoto1.wdp"/><Relationship Id="rId9" Type="http://schemas.openxmlformats.org/officeDocument/2006/relationships/image" Target="../media/image19.png"/><Relationship Id="rId1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6920865"/>
          </a:xfrm>
          <a:custGeom>
            <a:avLst/>
            <a:gdLst/>
            <a:ahLst/>
            <a:cxnLst/>
            <a:rect l="l" t="t" r="r" b="b"/>
            <a:pathLst>
              <a:path w="18288000" h="6920865">
                <a:moveTo>
                  <a:pt x="0" y="6920392"/>
                </a:moveTo>
                <a:lnTo>
                  <a:pt x="18288000" y="6920392"/>
                </a:lnTo>
                <a:lnTo>
                  <a:pt x="18288000" y="0"/>
                </a:lnTo>
                <a:lnTo>
                  <a:pt x="0" y="0"/>
                </a:lnTo>
                <a:lnTo>
                  <a:pt x="0" y="6920392"/>
                </a:lnTo>
                <a:close/>
              </a:path>
            </a:pathLst>
          </a:custGeom>
          <a:solidFill>
            <a:srgbClr val="DE93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0282717"/>
            <a:ext cx="18288000" cy="4445"/>
          </a:xfrm>
          <a:custGeom>
            <a:avLst/>
            <a:gdLst/>
            <a:ahLst/>
            <a:cxnLst/>
            <a:rect l="l" t="t" r="r" b="b"/>
            <a:pathLst>
              <a:path w="18288000" h="4445">
                <a:moveTo>
                  <a:pt x="0" y="4282"/>
                </a:moveTo>
                <a:lnTo>
                  <a:pt x="18288000" y="4282"/>
                </a:lnTo>
                <a:lnTo>
                  <a:pt x="18288000" y="0"/>
                </a:lnTo>
                <a:lnTo>
                  <a:pt x="0" y="0"/>
                </a:lnTo>
                <a:lnTo>
                  <a:pt x="0" y="4282"/>
                </a:lnTo>
                <a:close/>
              </a:path>
            </a:pathLst>
          </a:custGeom>
          <a:solidFill>
            <a:srgbClr val="DE933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-7620"/>
            <a:ext cx="18288000" cy="10275693"/>
            <a:chOff x="76200" y="7024"/>
            <a:chExt cx="18288000" cy="10275693"/>
          </a:xfrm>
        </p:grpSpPr>
        <p:sp>
          <p:nvSpPr>
            <p:cNvPr id="5" name="object 5"/>
            <p:cNvSpPr/>
            <p:nvPr/>
          </p:nvSpPr>
          <p:spPr>
            <a:xfrm>
              <a:off x="76200" y="6920392"/>
              <a:ext cx="18288000" cy="3362325"/>
            </a:xfrm>
            <a:custGeom>
              <a:avLst/>
              <a:gdLst/>
              <a:ahLst/>
              <a:cxnLst/>
              <a:rect l="l" t="t" r="r" b="b"/>
              <a:pathLst>
                <a:path w="18288000" h="3362325">
                  <a:moveTo>
                    <a:pt x="18288000" y="3362325"/>
                  </a:moveTo>
                  <a:lnTo>
                    <a:pt x="0" y="3362325"/>
                  </a:lnTo>
                  <a:lnTo>
                    <a:pt x="0" y="0"/>
                  </a:lnTo>
                  <a:lnTo>
                    <a:pt x="18288000" y="0"/>
                  </a:lnTo>
                  <a:lnTo>
                    <a:pt x="18288000" y="3362325"/>
                  </a:lnTo>
                  <a:close/>
                </a:path>
              </a:pathLst>
            </a:custGeom>
            <a:solidFill>
              <a:srgbClr val="3D73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098963" y="7024"/>
              <a:ext cx="9848849" cy="691514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28700" y="1028715"/>
              <a:ext cx="5962649" cy="23145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12668341" y="7176027"/>
              <a:ext cx="1778081" cy="14668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449197" y="7588879"/>
              <a:ext cx="2457449" cy="15620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601597" y="8955587"/>
              <a:ext cx="2305049" cy="107630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2926049" y="8759372"/>
              <a:ext cx="1266824" cy="121919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52500" y="6935509"/>
            <a:ext cx="11638879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pl-PL" sz="4000" b="1" spc="5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JAK WSPIERAĆ ODPORNOŚĆ PSYCHICZNĄ DZIECI?</a:t>
            </a:r>
            <a:endParaRPr sz="4000" dirty="0">
              <a:latin typeface="Arial Black" panose="020B0A04020102020204" pitchFamily="34" charset="0"/>
              <a:cs typeface="Noto San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52500" y="8194083"/>
            <a:ext cx="4022301" cy="17848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600" b="1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Beata Basista-Wszołek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6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Czuję-Rozumiem 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4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Ośrodek Akademii JA 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4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Niepołomicach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B045EF2-69EF-422B-B1F4-CBED9B8452EE}"/>
              </a:ext>
            </a:extLst>
          </p:cNvPr>
          <p:cNvSpPr txBox="1"/>
          <p:nvPr/>
        </p:nvSpPr>
        <p:spPr>
          <a:xfrm>
            <a:off x="6003501" y="8179439"/>
            <a:ext cx="6763354" cy="1932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600" b="1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Magda Markiewicz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6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Sprytne Główki  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4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Ośrodek Akademii JA </a:t>
            </a:r>
          </a:p>
          <a:p>
            <a:pPr marL="12700" marR="5080">
              <a:lnSpc>
                <a:spcPct val="115399"/>
              </a:lnSpc>
              <a:spcBef>
                <a:spcPts val="100"/>
              </a:spcBef>
            </a:pPr>
            <a:r>
              <a:rPr lang="pl-PL" sz="2400" spc="-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Warszawie</a:t>
            </a:r>
            <a:endParaRPr lang="pl-P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8700" y="3894761"/>
            <a:ext cx="7886700" cy="2497478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spc="110" dirty="0">
                <a:solidFill>
                  <a:srgbClr val="3C737E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STYL WYJAŚNIANIA</a:t>
            </a:r>
            <a:endParaRPr sz="6300" spc="110" dirty="0">
              <a:solidFill>
                <a:srgbClr val="3C737E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lang="pl-PL" sz="3200" b="1" spc="3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 czym poznać styl pesymistyczny?</a:t>
            </a:r>
            <a:endParaRPr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sz="half" idx="3"/>
          </p:nvPr>
        </p:nvSpPr>
        <p:spPr>
          <a:xfrm>
            <a:off x="9448800" y="2065871"/>
            <a:ext cx="8839200" cy="75048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b="1" spc="-2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Dostałem słabą ocenę ze sprawdzianu.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Mnie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się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nigdy nic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nie udaje. </a:t>
            </a: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Jestem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do niczego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Ona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się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na mnie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uwzięła.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Ja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zawsze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mam pecha.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b="1" u="sng" spc="-25" dirty="0">
                <a:latin typeface="Arial" panose="020B0604020202020204" pitchFamily="34" charset="0"/>
                <a:cs typeface="Arial" panose="020B0604020202020204" pitchFamily="34" charset="0"/>
              </a:rPr>
              <a:t>Jestem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 „głąbem”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z… (przedmiot)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nie potrafi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niczego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nauczyć.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endParaRPr lang="pl-PL" spc="-2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b="1" spc="-2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Pomyliłem się przy odpowiedzi i koledzy chwilę pośmiali się z mojej pomyłki.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b="1" u="sng" spc="-25" dirty="0">
                <a:latin typeface="Arial" panose="020B0604020202020204" pitchFamily="34" charset="0"/>
                <a:cs typeface="Arial" panose="020B0604020202020204" pitchFamily="34" charset="0"/>
              </a:rPr>
              <a:t>Nikt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mnie nie lubi.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Oni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zawsze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dokuczają.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Wszyscy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się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zawsze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ze mnie śmieją.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Mnie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nigdy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nie spotyka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nic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fajnego.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l-PL" u="sng" spc="-25" dirty="0">
                <a:latin typeface="Arial" panose="020B0604020202020204" pitchFamily="34" charset="0"/>
                <a:cs typeface="Arial" panose="020B0604020202020204" pitchFamily="34" charset="0"/>
              </a:rPr>
              <a:t>Ja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) w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żadnej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sytuacji /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nigdy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 sobie nie radzę.</a:t>
            </a:r>
          </a:p>
        </p:txBody>
      </p:sp>
      <p:sp>
        <p:nvSpPr>
          <p:cNvPr id="18" name="object 18"/>
          <p:cNvSpPr/>
          <p:nvPr/>
        </p:nvSpPr>
        <p:spPr>
          <a:xfrm>
            <a:off x="1028700" y="1028699"/>
            <a:ext cx="2466974" cy="962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Grafika 4" descr="Kontur uśmiechniętej twarzy kontur">
            <a:extLst>
              <a:ext uri="{FF2B5EF4-FFF2-40B4-BE49-F238E27FC236}">
                <a16:creationId xmlns:a16="http://schemas.microsoft.com/office/drawing/2014/main" id="{575556E3-2BEB-4AE7-8E44-E515DF4CA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94906" y="851956"/>
            <a:ext cx="1133324" cy="113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73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: zakrzywiona w górę 4">
            <a:extLst>
              <a:ext uri="{FF2B5EF4-FFF2-40B4-BE49-F238E27FC236}">
                <a16:creationId xmlns:a16="http://schemas.microsoft.com/office/drawing/2014/main" id="{A6F5BC08-B7D2-4496-ACCE-6018393C5A2A}"/>
              </a:ext>
            </a:extLst>
          </p:cNvPr>
          <p:cNvSpPr/>
          <p:nvPr/>
        </p:nvSpPr>
        <p:spPr>
          <a:xfrm rot="21416498">
            <a:off x="5147118" y="5617860"/>
            <a:ext cx="10772641" cy="1479882"/>
          </a:xfrm>
          <a:prstGeom prst="curvedUpArrow">
            <a:avLst/>
          </a:prstGeom>
          <a:solidFill>
            <a:srgbClr val="E41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700">
              <a:solidFill>
                <a:schemeClr val="tx1"/>
              </a:solidFill>
            </a:endParaRPr>
          </a:p>
        </p:txBody>
      </p:sp>
      <p:sp>
        <p:nvSpPr>
          <p:cNvPr id="24" name="object 3">
            <a:extLst>
              <a:ext uri="{FF2B5EF4-FFF2-40B4-BE49-F238E27FC236}">
                <a16:creationId xmlns:a16="http://schemas.microsoft.com/office/drawing/2014/main" id="{CE7C872A-A68E-48D4-BA19-E1F85E008514}"/>
              </a:ext>
            </a:extLst>
          </p:cNvPr>
          <p:cNvSpPr txBox="1">
            <a:spLocks/>
          </p:cNvSpPr>
          <p:nvPr/>
        </p:nvSpPr>
        <p:spPr>
          <a:xfrm>
            <a:off x="1074420" y="2144667"/>
            <a:ext cx="16227582" cy="1410000"/>
          </a:xfrm>
          <a:prstGeom prst="rect">
            <a:avLst/>
          </a:prstGeom>
        </p:spPr>
        <p:txBody>
          <a:bodyPr vert="horz" wrap="square" lIns="0" tIns="55244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R="5080" algn="l"/>
            <a:r>
              <a:rPr lang="pl-PL" sz="44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  <a:t>AUTOMATYCZNIE REAGUJEMY NA TRUDNOŚCI </a:t>
            </a:r>
            <a:br>
              <a:rPr lang="pl-PL" sz="44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</a:br>
            <a:r>
              <a:rPr lang="pl-PL" sz="44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  <a:t>I STRES</a:t>
            </a:r>
          </a:p>
        </p:txBody>
      </p:sp>
      <p:sp>
        <p:nvSpPr>
          <p:cNvPr id="10" name="Symbol zastępczy numeru slajdu 9">
            <a:extLst>
              <a:ext uri="{FF2B5EF4-FFF2-40B4-BE49-F238E27FC236}">
                <a16:creationId xmlns:a16="http://schemas.microsoft.com/office/drawing/2014/main" id="{4A9264E8-B677-4851-B952-B09DA28E1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91D6-21C5-45C7-9595-C03A5809C78B}" type="slidenum">
              <a:rPr lang="pl-PL" smtClean="0"/>
              <a:t>11</a:t>
            </a:fld>
            <a:endParaRPr lang="pl-PL"/>
          </a:p>
        </p:txBody>
      </p:sp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3044676D-686B-4C12-9590-4BFA511B7FD3}"/>
              </a:ext>
            </a:extLst>
          </p:cNvPr>
          <p:cNvCxnSpPr>
            <a:cxnSpLocks/>
          </p:cNvCxnSpPr>
          <p:nvPr/>
        </p:nvCxnSpPr>
        <p:spPr>
          <a:xfrm>
            <a:off x="1543050" y="8460574"/>
            <a:ext cx="15144750" cy="0"/>
          </a:xfrm>
          <a:prstGeom prst="straightConnector1">
            <a:avLst/>
          </a:prstGeom>
          <a:ln w="98425">
            <a:solidFill>
              <a:srgbClr val="3C737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Dymek mowy: owalny 20">
            <a:extLst>
              <a:ext uri="{FF2B5EF4-FFF2-40B4-BE49-F238E27FC236}">
                <a16:creationId xmlns:a16="http://schemas.microsoft.com/office/drawing/2014/main" id="{8AB14C94-4E19-4664-95AA-3D2A938735A7}"/>
              </a:ext>
            </a:extLst>
          </p:cNvPr>
          <p:cNvSpPr/>
          <p:nvPr/>
        </p:nvSpPr>
        <p:spPr>
          <a:xfrm>
            <a:off x="3365309" y="3614618"/>
            <a:ext cx="3822768" cy="2355666"/>
          </a:xfrm>
          <a:prstGeom prst="wedgeEllipseCallout">
            <a:avLst>
              <a:gd name="adj1" fmla="val -15027"/>
              <a:gd name="adj2" fmla="val 122568"/>
            </a:avLst>
          </a:prstGeom>
          <a:solidFill>
            <a:schemeClr val="bg1"/>
          </a:solidFill>
          <a:ln w="25400">
            <a:solidFill>
              <a:srgbClr val="4C9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6600" b="1" dirty="0">
                <a:solidFill>
                  <a:srgbClr val="3C737E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C</a:t>
            </a:r>
            <a:r>
              <a:rPr lang="pl-PL" sz="4800" b="1" dirty="0">
                <a:solidFill>
                  <a:srgbClr val="79C144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 </a:t>
            </a:r>
            <a:r>
              <a:rPr lang="pl-PL" sz="32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okoliczności</a:t>
            </a:r>
            <a:br>
              <a:rPr lang="pl-PL" sz="32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</a:br>
            <a:endParaRPr lang="pl-PL" sz="4800" dirty="0">
              <a:solidFill>
                <a:schemeClr val="tx1"/>
              </a:solidFill>
              <a:latin typeface="Arial" panose="020B0604020202020204" pitchFamily="34" charset="0"/>
              <a:ea typeface="Gunny Rewritten" panose="03080400000000000000" pitchFamily="66" charset="-128"/>
              <a:cs typeface="Arial" panose="020B0604020202020204" pitchFamily="34" charset="0"/>
            </a:endParaRPr>
          </a:p>
        </p:txBody>
      </p:sp>
      <p:pic>
        <p:nvPicPr>
          <p:cNvPr id="11" name="Grafika 10" descr="Samochód kontur">
            <a:extLst>
              <a:ext uri="{FF2B5EF4-FFF2-40B4-BE49-F238E27FC236}">
                <a16:creationId xmlns:a16="http://schemas.microsoft.com/office/drawing/2014/main" id="{90CA5C75-00A1-40C7-9446-7B5A8FCA2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14210" y="6155091"/>
            <a:ext cx="2977370" cy="2977370"/>
          </a:xfrm>
          <a:prstGeom prst="rect">
            <a:avLst/>
          </a:prstGeom>
        </p:spPr>
      </p:pic>
      <p:pic>
        <p:nvPicPr>
          <p:cNvPr id="16" name="Grafika 15" descr="Katastrofa kontur">
            <a:extLst>
              <a:ext uri="{FF2B5EF4-FFF2-40B4-BE49-F238E27FC236}">
                <a16:creationId xmlns:a16="http://schemas.microsoft.com/office/drawing/2014/main" id="{BCA0D048-E733-42FA-BDF0-77153A81DA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309840" y="5676900"/>
            <a:ext cx="2977370" cy="2977370"/>
          </a:xfrm>
          <a:prstGeom prst="rect">
            <a:avLst/>
          </a:prstGeom>
        </p:spPr>
      </p:pic>
      <p:sp>
        <p:nvSpPr>
          <p:cNvPr id="15" name="Dymek mowy: owalny 14">
            <a:extLst>
              <a:ext uri="{FF2B5EF4-FFF2-40B4-BE49-F238E27FC236}">
                <a16:creationId xmlns:a16="http://schemas.microsoft.com/office/drawing/2014/main" id="{FE0C2192-7DDB-4A4B-B6F3-9C119946105D}"/>
              </a:ext>
            </a:extLst>
          </p:cNvPr>
          <p:cNvSpPr/>
          <p:nvPr/>
        </p:nvSpPr>
        <p:spPr>
          <a:xfrm>
            <a:off x="7010618" y="3590006"/>
            <a:ext cx="3822768" cy="2355666"/>
          </a:xfrm>
          <a:prstGeom prst="wedgeEllipseCallout">
            <a:avLst>
              <a:gd name="adj1" fmla="val -15027"/>
              <a:gd name="adj2" fmla="val 122568"/>
            </a:avLst>
          </a:prstGeom>
          <a:noFill/>
          <a:ln w="25400">
            <a:solidFill>
              <a:srgbClr val="4C9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6600" b="1" dirty="0">
                <a:solidFill>
                  <a:srgbClr val="3C737E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A</a:t>
            </a:r>
            <a:r>
              <a:rPr lang="pl-PL" sz="4800" b="1" dirty="0">
                <a:solidFill>
                  <a:srgbClr val="79C144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 </a:t>
            </a:r>
            <a:r>
              <a:rPr lang="pl-PL" sz="32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automatyczna myśl</a:t>
            </a:r>
            <a:endParaRPr lang="pl-PL" sz="4800" dirty="0">
              <a:solidFill>
                <a:schemeClr val="tx1"/>
              </a:solidFill>
              <a:latin typeface="Arial" panose="020B0604020202020204" pitchFamily="34" charset="0"/>
              <a:ea typeface="Gunny Rewritten" panose="03080400000000000000" pitchFamily="66" charset="-128"/>
              <a:cs typeface="Arial" panose="020B0604020202020204" pitchFamily="34" charset="0"/>
            </a:endParaRPr>
          </a:p>
        </p:txBody>
      </p:sp>
      <p:sp>
        <p:nvSpPr>
          <p:cNvPr id="17" name="Dymek mowy: owalny 16">
            <a:extLst>
              <a:ext uri="{FF2B5EF4-FFF2-40B4-BE49-F238E27FC236}">
                <a16:creationId xmlns:a16="http://schemas.microsoft.com/office/drawing/2014/main" id="{72CFAABD-6BA0-42CD-9EFF-9F7B96E07306}"/>
              </a:ext>
            </a:extLst>
          </p:cNvPr>
          <p:cNvSpPr/>
          <p:nvPr/>
        </p:nvSpPr>
        <p:spPr>
          <a:xfrm>
            <a:off x="10658696" y="3552197"/>
            <a:ext cx="3822768" cy="2355666"/>
          </a:xfrm>
          <a:prstGeom prst="wedgeEllipseCallout">
            <a:avLst>
              <a:gd name="adj1" fmla="val -15027"/>
              <a:gd name="adj2" fmla="val 122568"/>
            </a:avLst>
          </a:prstGeom>
          <a:noFill/>
          <a:ln w="25400">
            <a:solidFill>
              <a:srgbClr val="4C9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pl-PL" sz="6600" b="1" dirty="0">
                <a:solidFill>
                  <a:srgbClr val="3C737E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R</a:t>
            </a:r>
            <a:r>
              <a:rPr lang="pl-PL" sz="4800" b="1" dirty="0">
                <a:solidFill>
                  <a:srgbClr val="79C144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 </a:t>
            </a:r>
            <a:br>
              <a:rPr lang="pl-PL" sz="4800" b="1" dirty="0">
                <a:solidFill>
                  <a:srgbClr val="79C144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</a:br>
            <a:r>
              <a:rPr lang="pl-PL" sz="32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reakcja</a:t>
            </a:r>
          </a:p>
          <a:p>
            <a:pPr algn="ctr"/>
            <a:endParaRPr lang="pl-PL" sz="3300" dirty="0">
              <a:solidFill>
                <a:schemeClr val="tx1"/>
              </a:solidFill>
              <a:latin typeface="Arial" panose="020B0604020202020204" pitchFamily="34" charset="0"/>
              <a:ea typeface="Gunny Rewritten" panose="03080400000000000000" pitchFamily="66" charset="-128"/>
              <a:cs typeface="Arial" panose="020B0604020202020204" pitchFamily="34" charset="0"/>
            </a:endParaRP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80DCCF3B-247B-4761-8BE0-2B12436C1572}"/>
              </a:ext>
            </a:extLst>
          </p:cNvPr>
          <p:cNvSpPr txBox="1"/>
          <p:nvPr/>
        </p:nvSpPr>
        <p:spPr>
          <a:xfrm>
            <a:off x="185738" y="9793703"/>
            <a:ext cx="15161202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Źródło: na podstawie J. Pearson, D.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Kordich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Hall „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RIRO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resilience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guidebook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” by </a:t>
            </a:r>
            <a:r>
              <a:rPr lang="en-US" sz="1575" dirty="0">
                <a:latin typeface="Arial" panose="020B0604020202020204" pitchFamily="34" charset="0"/>
                <a:cs typeface="Arial" panose="020B0604020202020204" pitchFamily="34" charset="0"/>
              </a:rPr>
              <a:t>First Folio Resource Group, Inc.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/ Model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TPS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u M.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Seligmana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i Model ABC u A.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Eliisa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A76666E-561C-46ED-A16B-1705B00BD2DC}"/>
              </a:ext>
            </a:extLst>
          </p:cNvPr>
          <p:cNvSpPr txBox="1"/>
          <p:nvPr/>
        </p:nvSpPr>
        <p:spPr>
          <a:xfrm>
            <a:off x="14554200" y="3878640"/>
            <a:ext cx="29773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dirty="0"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uczucia</a:t>
            </a:r>
            <a:br>
              <a:rPr lang="pl-PL" sz="3200" dirty="0"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</a:br>
            <a:r>
              <a:rPr lang="pl-PL" sz="3200" dirty="0"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+ </a:t>
            </a:r>
            <a:br>
              <a:rPr lang="pl-PL" sz="3200" b="1" dirty="0"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</a:br>
            <a:r>
              <a:rPr lang="pl-PL" sz="3200" b="1" dirty="0"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działania</a:t>
            </a:r>
            <a:endParaRPr lang="pl-PL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nak mnożenia 18">
            <a:extLst>
              <a:ext uri="{FF2B5EF4-FFF2-40B4-BE49-F238E27FC236}">
                <a16:creationId xmlns:a16="http://schemas.microsoft.com/office/drawing/2014/main" id="{AD02D72B-A32E-4334-B948-2B201A37EBCE}"/>
              </a:ext>
            </a:extLst>
          </p:cNvPr>
          <p:cNvSpPr/>
          <p:nvPr/>
        </p:nvSpPr>
        <p:spPr>
          <a:xfrm>
            <a:off x="9144000" y="3619500"/>
            <a:ext cx="947060" cy="734786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700"/>
          </a:p>
        </p:txBody>
      </p:sp>
      <p:sp>
        <p:nvSpPr>
          <p:cNvPr id="22" name="Znak mnożenia 21">
            <a:extLst>
              <a:ext uri="{FF2B5EF4-FFF2-40B4-BE49-F238E27FC236}">
                <a16:creationId xmlns:a16="http://schemas.microsoft.com/office/drawing/2014/main" id="{B0A7C406-85F4-413E-B98D-0979A3F16B3C}"/>
              </a:ext>
            </a:extLst>
          </p:cNvPr>
          <p:cNvSpPr/>
          <p:nvPr/>
        </p:nvSpPr>
        <p:spPr>
          <a:xfrm>
            <a:off x="16002000" y="3848100"/>
            <a:ext cx="947060" cy="734786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700"/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44034C99-2979-47D6-84C8-CB63E7E567C0}"/>
              </a:ext>
            </a:extLst>
          </p:cNvPr>
          <p:cNvSpPr/>
          <p:nvPr/>
        </p:nvSpPr>
        <p:spPr>
          <a:xfrm>
            <a:off x="1028700" y="1028705"/>
            <a:ext cx="2466974" cy="9620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823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15" grpId="0" animBg="1"/>
      <p:bldP spid="17" grpId="0" animBg="1"/>
      <p:bldP spid="14" grpId="0"/>
      <p:bldP spid="19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numeru slajdu 9">
            <a:extLst>
              <a:ext uri="{FF2B5EF4-FFF2-40B4-BE49-F238E27FC236}">
                <a16:creationId xmlns:a16="http://schemas.microsoft.com/office/drawing/2014/main" id="{4A9264E8-B677-4851-B952-B09DA28E1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91D6-21C5-45C7-9595-C03A5809C78B}" type="slidenum">
              <a:rPr lang="pl-PL" smtClean="0"/>
              <a:t>12</a:t>
            </a:fld>
            <a:endParaRPr lang="pl-PL"/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151E200D-8153-4AB8-8992-F2CE45B3BF31}"/>
              </a:ext>
            </a:extLst>
          </p:cNvPr>
          <p:cNvGrpSpPr/>
          <p:nvPr/>
        </p:nvGrpSpPr>
        <p:grpSpPr>
          <a:xfrm>
            <a:off x="5884177" y="3369035"/>
            <a:ext cx="6519646" cy="2247598"/>
            <a:chOff x="3645044" y="1547817"/>
            <a:chExt cx="5238463" cy="1906381"/>
          </a:xfrm>
        </p:grpSpPr>
        <p:sp>
          <p:nvSpPr>
            <p:cNvPr id="12" name="Dymek mowy: owalny 11">
              <a:extLst>
                <a:ext uri="{FF2B5EF4-FFF2-40B4-BE49-F238E27FC236}">
                  <a16:creationId xmlns:a16="http://schemas.microsoft.com/office/drawing/2014/main" id="{D4844A68-ABE5-46F6-8C17-03F08D39D68E}"/>
                </a:ext>
              </a:extLst>
            </p:cNvPr>
            <p:cNvSpPr/>
            <p:nvPr/>
          </p:nvSpPr>
          <p:spPr>
            <a:xfrm>
              <a:off x="3645044" y="1573023"/>
              <a:ext cx="2806411" cy="1881175"/>
            </a:xfrm>
            <a:prstGeom prst="wedgeEllipseCallout">
              <a:avLst>
                <a:gd name="adj1" fmla="val -46188"/>
                <a:gd name="adj2" fmla="val 38873"/>
              </a:avLst>
            </a:prstGeom>
            <a:noFill/>
            <a:ln w="25400">
              <a:solidFill>
                <a:srgbClr val="4C90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6600" b="1" dirty="0">
                  <a:solidFill>
                    <a:srgbClr val="3C737E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  <a:t>A</a:t>
              </a:r>
              <a:r>
                <a:rPr lang="pl-PL" sz="4800" b="1" dirty="0">
                  <a:solidFill>
                    <a:srgbClr val="79C144"/>
                  </a:solidFill>
                  <a:latin typeface="Gunny Rewritten" panose="03080400000000000000" pitchFamily="66" charset="-128"/>
                  <a:ea typeface="Gunny Rewritten" panose="03080400000000000000" pitchFamily="66" charset="-128"/>
                </a:rPr>
                <a:t> </a:t>
              </a:r>
              <a:r>
                <a:rPr lang="pl-PL" sz="2800" dirty="0">
                  <a:solidFill>
                    <a:schemeClr val="tx1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  <a:t>automatyczna myśl</a:t>
              </a:r>
              <a:endParaRPr lang="pl-PL" sz="48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endParaRPr>
            </a:p>
          </p:txBody>
        </p:sp>
        <p:sp>
          <p:nvSpPr>
            <p:cNvPr id="14" name="Dymek mowy: owalny 13">
              <a:extLst>
                <a:ext uri="{FF2B5EF4-FFF2-40B4-BE49-F238E27FC236}">
                  <a16:creationId xmlns:a16="http://schemas.microsoft.com/office/drawing/2014/main" id="{2CDD9367-999D-43FC-B8C7-34A0A635E4A4}"/>
                </a:ext>
              </a:extLst>
            </p:cNvPr>
            <p:cNvSpPr/>
            <p:nvPr/>
          </p:nvSpPr>
          <p:spPr>
            <a:xfrm>
              <a:off x="6077096" y="1547817"/>
              <a:ext cx="2806411" cy="1881175"/>
            </a:xfrm>
            <a:prstGeom prst="wedgeEllipseCallout">
              <a:avLst>
                <a:gd name="adj1" fmla="val 40907"/>
                <a:gd name="adj2" fmla="val 45022"/>
              </a:avLst>
            </a:prstGeom>
            <a:noFill/>
            <a:ln w="25400">
              <a:solidFill>
                <a:srgbClr val="4C90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pl-PL" sz="6600" b="1" dirty="0">
                  <a:solidFill>
                    <a:srgbClr val="3C737E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  <a:t>R</a:t>
              </a:r>
              <a:r>
                <a:rPr lang="pl-PL" sz="4800" b="1" dirty="0">
                  <a:solidFill>
                    <a:srgbClr val="79C144"/>
                  </a:solidFill>
                  <a:latin typeface="Gunny Rewritten" panose="03080400000000000000" pitchFamily="66" charset="-128"/>
                  <a:ea typeface="Gunny Rewritten" panose="03080400000000000000" pitchFamily="66" charset="-128"/>
                </a:rPr>
                <a:t> </a:t>
              </a:r>
              <a:br>
                <a:rPr lang="pl-PL" sz="4800" b="1" dirty="0">
                  <a:solidFill>
                    <a:srgbClr val="79C144"/>
                  </a:solidFill>
                  <a:latin typeface="Gunny Rewritten" panose="03080400000000000000" pitchFamily="66" charset="-128"/>
                  <a:ea typeface="Gunny Rewritten" panose="03080400000000000000" pitchFamily="66" charset="-128"/>
                </a:rPr>
              </a:br>
              <a:r>
                <a:rPr lang="pl-PL" sz="3200" dirty="0">
                  <a:solidFill>
                    <a:schemeClr val="tx1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  <a:t>reakcja </a:t>
              </a:r>
              <a:br>
                <a:rPr lang="pl-PL" sz="3200" dirty="0">
                  <a:solidFill>
                    <a:schemeClr val="tx1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</a:br>
              <a:r>
                <a:rPr lang="pl-PL" sz="2000" dirty="0">
                  <a:solidFill>
                    <a:schemeClr val="tx1"/>
                  </a:solidFill>
                  <a:latin typeface="Arial" panose="020B0604020202020204" pitchFamily="34" charset="0"/>
                  <a:ea typeface="Gunny Rewritten" panose="03080400000000000000" pitchFamily="66" charset="-128"/>
                  <a:cs typeface="Arial" panose="020B0604020202020204" pitchFamily="34" charset="0"/>
                </a:rPr>
                <a:t>(uczucia i działania)</a:t>
              </a:r>
              <a:endParaRPr lang="pl-PL" sz="3300" dirty="0">
                <a:solidFill>
                  <a:schemeClr val="tx1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5" name="Tabela 5">
            <a:extLst>
              <a:ext uri="{FF2B5EF4-FFF2-40B4-BE49-F238E27FC236}">
                <a16:creationId xmlns:a16="http://schemas.microsoft.com/office/drawing/2014/main" id="{45747434-F510-4CC7-A080-43DE11FACA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10944"/>
              </p:ext>
            </p:extLst>
          </p:nvPr>
        </p:nvGraphicFramePr>
        <p:xfrm>
          <a:off x="571502" y="5673790"/>
          <a:ext cx="13948638" cy="37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0022">
                  <a:extLst>
                    <a:ext uri="{9D8B030D-6E8A-4147-A177-3AD203B41FA5}">
                      <a16:colId xmlns:a16="http://schemas.microsoft.com/office/drawing/2014/main" val="787041162"/>
                    </a:ext>
                  </a:extLst>
                </a:gridCol>
                <a:gridCol w="2378616">
                  <a:extLst>
                    <a:ext uri="{9D8B030D-6E8A-4147-A177-3AD203B41FA5}">
                      <a16:colId xmlns:a16="http://schemas.microsoft.com/office/drawing/2014/main" val="1321399213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3976605356"/>
                    </a:ext>
                  </a:extLst>
                </a:gridCol>
              </a:tblGrid>
              <a:tr h="759832"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Naruszenie naszych praw / granic</a:t>
                      </a:r>
                    </a:p>
                  </a:txBody>
                  <a:tcPr marL="137160" marR="137160" marT="68580" marB="68580" anchor="ctr"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złość</a:t>
                      </a:r>
                    </a:p>
                  </a:txBody>
                  <a:tcPr marL="137160" marR="137160" marT="68580" marB="68580" anchor="ctr"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530211"/>
                  </a:ext>
                </a:extLst>
              </a:tr>
              <a:tr h="759832"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Strata lub utrata poczucia własnej wartości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smutek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134653"/>
                  </a:ext>
                </a:extLst>
              </a:tr>
              <a:tr h="759832"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Zagrożenie (obecne lub przyszłe)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lęk i strach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2470541"/>
                  </a:ext>
                </a:extLst>
              </a:tr>
              <a:tr h="759832"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Naruszenie cudzych praw / granic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poczucie winy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25843"/>
                  </a:ext>
                </a:extLst>
              </a:tr>
              <a:tr h="759832"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Utrata pozycji / twarzy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7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wstyd</a:t>
                      </a:r>
                    </a:p>
                  </a:txBody>
                  <a:tcPr marL="137160" marR="137160" marT="68580" marB="68580" anchor="ctr"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373239"/>
                  </a:ext>
                </a:extLst>
              </a:tr>
            </a:tbl>
          </a:graphicData>
        </a:graphic>
      </p:graphicFrame>
      <p:cxnSp>
        <p:nvCxnSpPr>
          <p:cNvPr id="7" name="Łącznik prosty ze strzałką 6">
            <a:extLst>
              <a:ext uri="{FF2B5EF4-FFF2-40B4-BE49-F238E27FC236}">
                <a16:creationId xmlns:a16="http://schemas.microsoft.com/office/drawing/2014/main" id="{2E3397FB-A6F9-401C-B7B5-83CCD97779CC}"/>
              </a:ext>
            </a:extLst>
          </p:cNvPr>
          <p:cNvCxnSpPr>
            <a:cxnSpLocks/>
          </p:cNvCxnSpPr>
          <p:nvPr/>
        </p:nvCxnSpPr>
        <p:spPr>
          <a:xfrm>
            <a:off x="7767550" y="5981700"/>
            <a:ext cx="2976650" cy="0"/>
          </a:xfrm>
          <a:prstGeom prst="straightConnector1">
            <a:avLst/>
          </a:prstGeom>
          <a:ln w="38100">
            <a:solidFill>
              <a:srgbClr val="4C909E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AB1223BE-B6E1-43FF-BDDB-5DD7F0718BEB}"/>
              </a:ext>
            </a:extLst>
          </p:cNvPr>
          <p:cNvCxnSpPr>
            <a:cxnSpLocks/>
          </p:cNvCxnSpPr>
          <p:nvPr/>
        </p:nvCxnSpPr>
        <p:spPr>
          <a:xfrm>
            <a:off x="7767550" y="6819900"/>
            <a:ext cx="2976650" cy="0"/>
          </a:xfrm>
          <a:prstGeom prst="straightConnector1">
            <a:avLst/>
          </a:prstGeom>
          <a:ln w="38100">
            <a:solidFill>
              <a:srgbClr val="4C909E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ze strzałką 21">
            <a:extLst>
              <a:ext uri="{FF2B5EF4-FFF2-40B4-BE49-F238E27FC236}">
                <a16:creationId xmlns:a16="http://schemas.microsoft.com/office/drawing/2014/main" id="{93D8A362-19B3-4E55-BDC0-ECC6C1FAB4C7}"/>
              </a:ext>
            </a:extLst>
          </p:cNvPr>
          <p:cNvCxnSpPr>
            <a:cxnSpLocks/>
          </p:cNvCxnSpPr>
          <p:nvPr/>
        </p:nvCxnSpPr>
        <p:spPr>
          <a:xfrm>
            <a:off x="7767550" y="9105900"/>
            <a:ext cx="2976650" cy="0"/>
          </a:xfrm>
          <a:prstGeom prst="straightConnector1">
            <a:avLst/>
          </a:prstGeom>
          <a:ln w="38100">
            <a:solidFill>
              <a:srgbClr val="4C909E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prosty ze strzałką 22">
            <a:extLst>
              <a:ext uri="{FF2B5EF4-FFF2-40B4-BE49-F238E27FC236}">
                <a16:creationId xmlns:a16="http://schemas.microsoft.com/office/drawing/2014/main" id="{096F1AF1-ADFC-4E5F-A0A6-78D37D68606B}"/>
              </a:ext>
            </a:extLst>
          </p:cNvPr>
          <p:cNvCxnSpPr>
            <a:cxnSpLocks/>
          </p:cNvCxnSpPr>
          <p:nvPr/>
        </p:nvCxnSpPr>
        <p:spPr>
          <a:xfrm>
            <a:off x="7767550" y="8362950"/>
            <a:ext cx="2976650" cy="0"/>
          </a:xfrm>
          <a:prstGeom prst="straightConnector1">
            <a:avLst/>
          </a:prstGeom>
          <a:ln w="38100">
            <a:solidFill>
              <a:srgbClr val="4C909E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ze strzałką 23">
            <a:extLst>
              <a:ext uri="{FF2B5EF4-FFF2-40B4-BE49-F238E27FC236}">
                <a16:creationId xmlns:a16="http://schemas.microsoft.com/office/drawing/2014/main" id="{BFE5B59A-30E0-42DA-A55E-5E15FB6149BB}"/>
              </a:ext>
            </a:extLst>
          </p:cNvPr>
          <p:cNvCxnSpPr>
            <a:cxnSpLocks/>
          </p:cNvCxnSpPr>
          <p:nvPr/>
        </p:nvCxnSpPr>
        <p:spPr>
          <a:xfrm>
            <a:off x="7767550" y="7562850"/>
            <a:ext cx="2976650" cy="0"/>
          </a:xfrm>
          <a:prstGeom prst="straightConnector1">
            <a:avLst/>
          </a:prstGeom>
          <a:ln w="38100">
            <a:solidFill>
              <a:srgbClr val="4C909E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afika 28" descr="Wstecz kontur">
            <a:extLst>
              <a:ext uri="{FF2B5EF4-FFF2-40B4-BE49-F238E27FC236}">
                <a16:creationId xmlns:a16="http://schemas.microsoft.com/office/drawing/2014/main" id="{08FFC7D2-5918-4811-BABB-7B3418C4C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312550">
            <a:off x="7928927" y="2437958"/>
            <a:ext cx="2253410" cy="2253410"/>
          </a:xfrm>
          <a:prstGeom prst="rect">
            <a:avLst/>
          </a:prstGeom>
        </p:spPr>
      </p:pic>
      <p:sp>
        <p:nvSpPr>
          <p:cNvPr id="30" name="pole tekstowe 29">
            <a:extLst>
              <a:ext uri="{FF2B5EF4-FFF2-40B4-BE49-F238E27FC236}">
                <a16:creationId xmlns:a16="http://schemas.microsoft.com/office/drawing/2014/main" id="{00A104BE-9DAD-4EB8-8031-9F7138B7BF43}"/>
              </a:ext>
            </a:extLst>
          </p:cNvPr>
          <p:cNvSpPr txBox="1"/>
          <p:nvPr/>
        </p:nvSpPr>
        <p:spPr>
          <a:xfrm>
            <a:off x="185738" y="9793703"/>
            <a:ext cx="10429458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Źródło: na podstawie J. Pearson, D.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Kordich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Hall „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RIRO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resilience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575" dirty="0" err="1">
                <a:latin typeface="Arial" panose="020B0604020202020204" pitchFamily="34" charset="0"/>
                <a:cs typeface="Arial" panose="020B0604020202020204" pitchFamily="34" charset="0"/>
              </a:rPr>
              <a:t>guidebook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” by </a:t>
            </a:r>
            <a:r>
              <a:rPr lang="en-US" sz="1575" dirty="0">
                <a:latin typeface="Arial" panose="020B0604020202020204" pitchFamily="34" charset="0"/>
                <a:cs typeface="Arial" panose="020B0604020202020204" pitchFamily="34" charset="0"/>
              </a:rPr>
              <a:t>First Folio Resource Group, Inc.</a:t>
            </a:r>
            <a:r>
              <a:rPr lang="pl-PL" sz="15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object 3">
            <a:extLst>
              <a:ext uri="{FF2B5EF4-FFF2-40B4-BE49-F238E27FC236}">
                <a16:creationId xmlns:a16="http://schemas.microsoft.com/office/drawing/2014/main" id="{9DF151DC-8810-43CF-A122-8F6B5561A52D}"/>
              </a:ext>
            </a:extLst>
          </p:cNvPr>
          <p:cNvSpPr txBox="1">
            <a:spLocks/>
          </p:cNvSpPr>
          <p:nvPr/>
        </p:nvSpPr>
        <p:spPr>
          <a:xfrm>
            <a:off x="1074420" y="2144667"/>
            <a:ext cx="16868432" cy="1410000"/>
          </a:xfrm>
          <a:prstGeom prst="rect">
            <a:avLst/>
          </a:prstGeom>
        </p:spPr>
        <p:txBody>
          <a:bodyPr vert="horz" wrap="square" lIns="0" tIns="55244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R="5080" algn="l"/>
            <a:r>
              <a:rPr lang="pl-PL" sz="44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  <a:t>AUTOMATYCZNE REAKCJE NA TRUDNOŚCI I STRES</a:t>
            </a:r>
            <a:br>
              <a:rPr lang="pl-PL" sz="44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</a:br>
            <a:endParaRPr lang="pl-PL" sz="4400" kern="0" spc="125" dirty="0">
              <a:solidFill>
                <a:srgbClr val="3C737E"/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object 4">
            <a:extLst>
              <a:ext uri="{FF2B5EF4-FFF2-40B4-BE49-F238E27FC236}">
                <a16:creationId xmlns:a16="http://schemas.microsoft.com/office/drawing/2014/main" id="{98612A8E-48CB-45BF-A9A3-72EEBD4CCB42}"/>
              </a:ext>
            </a:extLst>
          </p:cNvPr>
          <p:cNvSpPr/>
          <p:nvPr/>
        </p:nvSpPr>
        <p:spPr>
          <a:xfrm>
            <a:off x="1028700" y="1028705"/>
            <a:ext cx="2466974" cy="962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2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11357" y="4699077"/>
            <a:ext cx="4518025" cy="44178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  <a:endParaRPr sz="4000" b="1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0" dirty="0">
                <a:latin typeface="Arial" panose="020B0604020202020204" pitchFamily="34" charset="0"/>
                <a:cs typeface="Arial" panose="020B0604020202020204" pitchFamily="34" charset="0"/>
              </a:rPr>
              <a:t>Wyłapuj automatyczne myśli - szukaj słów-wskazówek </a:t>
            </a:r>
            <a:br>
              <a:rPr lang="pl-PL" sz="2800" spc="-1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spc="-10" dirty="0">
                <a:latin typeface="Arial" panose="020B0604020202020204" pitchFamily="34" charset="0"/>
                <a:cs typeface="Arial" panose="020B0604020202020204" pitchFamily="34" charset="0"/>
              </a:rPr>
              <a:t>(u siebie i dzieci)</a:t>
            </a:r>
            <a:endParaRPr lang="pl-P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</a:t>
            </a:r>
            <a:endParaRPr sz="4000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Używaj sam/a – odnoś się do konkretnych sytuacji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31101" y="4699077"/>
            <a:ext cx="5275499" cy="494513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pl-PL" sz="4000" spc="-1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Gdy dziecko mówi tak do Ciebie: pokaż perspektywę danej sytuacji / konkret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sz="4000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Gdy słyszysz, że dziecko mówi tak o sobie w gronie rówieśników: zaproś je do rozmowy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9770" y="2368573"/>
            <a:ext cx="1689483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5780" algn="l"/>
              </a:tabLst>
            </a:pPr>
            <a:r>
              <a:rPr lang="pl-PL" sz="6000" spc="120" dirty="0">
                <a:latin typeface="Arial Black" panose="020B0A04020102020204" pitchFamily="34" charset="0"/>
              </a:rPr>
              <a:t>OPTYMISTYCZNY STYL WYJAŚNIANIA</a:t>
            </a:r>
            <a:br>
              <a:rPr lang="pl-PL" sz="6000" spc="120" dirty="0">
                <a:latin typeface="Arial Black" panose="020B0A04020102020204" pitchFamily="34" charset="0"/>
              </a:rPr>
            </a:br>
            <a:r>
              <a:rPr lang="pl-PL" sz="3200" kern="1200" spc="35" dirty="0">
                <a:solidFill>
                  <a:srgbClr val="FECC3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 go uczyć?</a:t>
            </a:r>
            <a:endParaRPr sz="3200" kern="1200" spc="35" dirty="0">
              <a:solidFill>
                <a:srgbClr val="FECC3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9770" y="1028699"/>
            <a:ext cx="2466974" cy="962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Grafika 6" descr="Kontur uśmiechniętej twarzy kontur">
            <a:extLst>
              <a:ext uri="{FF2B5EF4-FFF2-40B4-BE49-F238E27FC236}">
                <a16:creationId xmlns:a16="http://schemas.microsoft.com/office/drawing/2014/main" id="{63E77616-7B34-4360-8F5A-272549FCE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94906" y="851956"/>
            <a:ext cx="1133324" cy="11333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89AC83B8-28AE-4067-8FA5-B6ADB122B9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3C7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3311357" y="4699077"/>
            <a:ext cx="4518025" cy="34067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4000" spc="-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DOWODY</a:t>
            </a:r>
            <a:endParaRPr sz="40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Wykaż niezgodność </a:t>
            </a:r>
            <a:br>
              <a:rPr lang="pl-PL" sz="28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spc="-1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faktami</a:t>
            </a:r>
            <a:endParaRPr lang="pl-PL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lang="pl-PL" sz="4000" spc="-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ALTERNATYWY</a:t>
            </a:r>
            <a:endParaRPr sz="4000" spc="-5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Poszukaj innych przyczyn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31101" y="4699077"/>
            <a:ext cx="5275499" cy="33939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pl-PL" sz="4000" spc="-1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IMPLIKACJE</a:t>
            </a: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Zastanów się, jak bardzo to prawdopodobne?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l-PL" sz="4000" spc="-1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PRZYDATNOŚĆ</a:t>
            </a:r>
            <a:endParaRPr sz="4000" spc="-15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Zastanów się: co mi to daje?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9770" y="2368573"/>
            <a:ext cx="1689483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5780" algn="l"/>
              </a:tabLst>
            </a:pPr>
            <a:r>
              <a:rPr lang="pl-PL" sz="6000" spc="120" dirty="0">
                <a:solidFill>
                  <a:schemeClr val="bg1"/>
                </a:solidFill>
                <a:latin typeface="Arial Black" panose="020B0A04020102020204" pitchFamily="34" charset="0"/>
              </a:rPr>
              <a:t>OPTYMISTYCZNY STYL WYJAŚNIANIA</a:t>
            </a:r>
            <a:br>
              <a:rPr lang="pl-PL" sz="6000" spc="120" dirty="0">
                <a:latin typeface="Arial Black" panose="020B0A04020102020204" pitchFamily="34" charset="0"/>
              </a:rPr>
            </a:br>
            <a:r>
              <a:rPr lang="pl-PL" sz="3200" kern="1200" spc="35" dirty="0">
                <a:solidFill>
                  <a:srgbClr val="FECC3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 kwestionować pesymistyczne myśli?</a:t>
            </a:r>
            <a:endParaRPr sz="3200" kern="1200" spc="35" dirty="0">
              <a:solidFill>
                <a:srgbClr val="FECC3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9770" y="1028699"/>
            <a:ext cx="2466974" cy="962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4BADAFC0-A7B5-4F81-BAE5-59088D9BC9D9}"/>
              </a:ext>
            </a:extLst>
          </p:cNvPr>
          <p:cNvSpPr txBox="1"/>
          <p:nvPr/>
        </p:nvSpPr>
        <p:spPr>
          <a:xfrm>
            <a:off x="3311357" y="8654598"/>
            <a:ext cx="12919243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pl-PL" sz="4000" b="1" spc="-1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Pamiętaj, żeby najpierw uznać emocje dziecka</a:t>
            </a:r>
          </a:p>
        </p:txBody>
      </p:sp>
      <p:pic>
        <p:nvPicPr>
          <p:cNvPr id="9" name="Grafika 8" descr="Kontur uśmiechniętej twarzy kontur">
            <a:extLst>
              <a:ext uri="{FF2B5EF4-FFF2-40B4-BE49-F238E27FC236}">
                <a16:creationId xmlns:a16="http://schemas.microsoft.com/office/drawing/2014/main" id="{3F3EEDD7-67A0-4CA3-BC22-41F8D55EE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94906" y="851956"/>
            <a:ext cx="1133324" cy="1133324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C676E539-29BB-41F2-8D4B-92E5A79669A5}"/>
              </a:ext>
            </a:extLst>
          </p:cNvPr>
          <p:cNvSpPr txBox="1"/>
          <p:nvPr/>
        </p:nvSpPr>
        <p:spPr>
          <a:xfrm>
            <a:off x="185738" y="9793703"/>
            <a:ext cx="9038052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57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Źródło: na podstawie M. </a:t>
            </a:r>
            <a:r>
              <a:rPr lang="pl-PL" sz="1575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Seligman</a:t>
            </a:r>
            <a:r>
              <a:rPr lang="pl-PL" sz="1575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„Optymizmu można się nauczyć”, wydawnictwo Media Rodzina </a:t>
            </a:r>
          </a:p>
        </p:txBody>
      </p:sp>
    </p:spTree>
    <p:extLst>
      <p:ext uri="{BB962C8B-B14F-4D97-AF65-F5344CB8AC3E}">
        <p14:creationId xmlns:p14="http://schemas.microsoft.com/office/powerpoint/2010/main" val="871197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53600" y="1028700"/>
            <a:ext cx="8391540" cy="83057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/>
          <p:cNvSpPr txBox="1">
            <a:spLocks noGrp="1"/>
          </p:cNvSpPr>
          <p:nvPr>
            <p:ph type="title"/>
          </p:nvPr>
        </p:nvSpPr>
        <p:spPr>
          <a:xfrm>
            <a:off x="1074420" y="4514452"/>
            <a:ext cx="8686800" cy="1880002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b="0" spc="110" dirty="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BUDOWANIE WIARY W SIEBIE </a:t>
            </a:r>
            <a:endParaRPr sz="6300" b="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a 4" descr="Bohaterka kontur">
            <a:extLst>
              <a:ext uri="{FF2B5EF4-FFF2-40B4-BE49-F238E27FC236}">
                <a16:creationId xmlns:a16="http://schemas.microsoft.com/office/drawing/2014/main" id="{64A30F56-A1CB-49D8-8624-B0D5A7BCB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420" y="6591300"/>
            <a:ext cx="1133322" cy="113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148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 descr="Bohaterka kontur">
            <a:extLst>
              <a:ext uri="{FF2B5EF4-FFF2-40B4-BE49-F238E27FC236}">
                <a16:creationId xmlns:a16="http://schemas.microsoft.com/office/drawing/2014/main" id="{A9ACDDEA-D67F-4853-912B-A0646D616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94908" y="851956"/>
            <a:ext cx="1133322" cy="1133322"/>
          </a:xfrm>
          <a:prstGeom prst="rect">
            <a:avLst/>
          </a:prstGeom>
        </p:spPr>
      </p:pic>
      <p:sp>
        <p:nvSpPr>
          <p:cNvPr id="8" name="object 5">
            <a:extLst>
              <a:ext uri="{FF2B5EF4-FFF2-40B4-BE49-F238E27FC236}">
                <a16:creationId xmlns:a16="http://schemas.microsoft.com/office/drawing/2014/main" id="{370E87E8-7BD4-4631-BA14-C308E2FE7E09}"/>
              </a:ext>
            </a:extLst>
          </p:cNvPr>
          <p:cNvSpPr txBox="1">
            <a:spLocks/>
          </p:cNvSpPr>
          <p:nvPr/>
        </p:nvSpPr>
        <p:spPr>
          <a:xfrm>
            <a:off x="859770" y="2368573"/>
            <a:ext cx="16894830" cy="1441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7000" b="1" i="0">
                <a:solidFill>
                  <a:srgbClr val="3C737E"/>
                </a:solidFill>
                <a:latin typeface="Noto Sans"/>
                <a:ea typeface="+mj-ea"/>
                <a:cs typeface="Noto Sans"/>
              </a:defRPr>
            </a:lvl1pPr>
          </a:lstStyle>
          <a:p>
            <a:pPr marL="12700">
              <a:spcBef>
                <a:spcPts val="100"/>
              </a:spcBef>
              <a:tabLst>
                <a:tab pos="4335780" algn="l"/>
              </a:tabLst>
            </a:pPr>
            <a:r>
              <a:rPr lang="pl-PL" sz="6000" kern="0" spc="120" dirty="0">
                <a:latin typeface="Arial Black" panose="020B0A04020102020204" pitchFamily="34" charset="0"/>
              </a:rPr>
              <a:t>WIARA W SIEBIE</a:t>
            </a:r>
          </a:p>
          <a:p>
            <a:pPr marL="12700">
              <a:spcBef>
                <a:spcPts val="100"/>
              </a:spcBef>
              <a:tabLst>
                <a:tab pos="4335780" algn="l"/>
              </a:tabLst>
            </a:pPr>
            <a:r>
              <a:rPr lang="pl-PL" sz="3200" kern="1200" spc="35" dirty="0">
                <a:solidFill>
                  <a:srgbClr val="FECC3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 ją budować na co dzień?</a:t>
            </a:r>
          </a:p>
        </p:txBody>
      </p:sp>
      <p:sp>
        <p:nvSpPr>
          <p:cNvPr id="2" name="object 2"/>
          <p:cNvSpPr txBox="1"/>
          <p:nvPr/>
        </p:nvSpPr>
        <p:spPr>
          <a:xfrm>
            <a:off x="3311357" y="4699077"/>
            <a:ext cx="4518025" cy="44408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  <a:endParaRPr sz="4000" b="1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0" dirty="0">
                <a:latin typeface="Arial" panose="020B0604020202020204" pitchFamily="34" charset="0"/>
                <a:cs typeface="Arial" panose="020B0604020202020204" pitchFamily="34" charset="0"/>
              </a:rPr>
              <a:t>Stosuj zasadę „zielonego długopisu”</a:t>
            </a:r>
            <a:endParaRPr lang="pl-PL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</a:t>
            </a:r>
            <a:endParaRPr sz="4000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Pochwała, Krytyka – opisuj zachowania zamiast etykietowania 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31101" y="4699077"/>
            <a:ext cx="5275499" cy="34708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pl-PL" sz="4000" spc="-1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</a:t>
            </a: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Buduj poczucie wyzwania </a:t>
            </a:r>
            <a:b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sukcesu 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</a:pPr>
            <a:r>
              <a:rPr lang="pl-PL" sz="4000" b="1" spc="-5" dirty="0">
                <a:solidFill>
                  <a:srgbClr val="FFC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4</a:t>
            </a:r>
            <a:endParaRPr sz="4000" dirty="0">
              <a:solidFill>
                <a:srgbClr val="FFC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12700" marR="5080">
              <a:lnSpc>
                <a:spcPct val="120000"/>
              </a:lnSpc>
              <a:spcBef>
                <a:spcPts val="600"/>
              </a:spcBef>
            </a:pPr>
            <a:r>
              <a:rPr lang="pl-PL" sz="2800" spc="-15" dirty="0">
                <a:solidFill>
                  <a:srgbClr val="1B183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Stosuj Komunikat typu „JA” 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9770" y="1028699"/>
            <a:ext cx="2466974" cy="962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9649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89AC83B8-28AE-4067-8FA5-B6ADB122B9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3C737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Tabela 37">
            <a:extLst>
              <a:ext uri="{FF2B5EF4-FFF2-40B4-BE49-F238E27FC236}">
                <a16:creationId xmlns:a16="http://schemas.microsoft.com/office/drawing/2014/main" id="{CEB82CDE-CD9A-4107-977C-50A757172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578501"/>
              </p:ext>
            </p:extLst>
          </p:nvPr>
        </p:nvGraphicFramePr>
        <p:xfrm>
          <a:off x="865415" y="3222462"/>
          <a:ext cx="16573501" cy="5883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815">
                  <a:extLst>
                    <a:ext uri="{9D8B030D-6E8A-4147-A177-3AD203B41FA5}">
                      <a16:colId xmlns:a16="http://schemas.microsoft.com/office/drawing/2014/main" val="2527264860"/>
                    </a:ext>
                  </a:extLst>
                </a:gridCol>
                <a:gridCol w="6506936">
                  <a:extLst>
                    <a:ext uri="{9D8B030D-6E8A-4147-A177-3AD203B41FA5}">
                      <a16:colId xmlns:a16="http://schemas.microsoft.com/office/drawing/2014/main" val="1517500936"/>
                    </a:ext>
                  </a:extLst>
                </a:gridCol>
                <a:gridCol w="8286750">
                  <a:extLst>
                    <a:ext uri="{9D8B030D-6E8A-4147-A177-3AD203B41FA5}">
                      <a16:colId xmlns:a16="http://schemas.microsoft.com/office/drawing/2014/main" val="3219559422"/>
                    </a:ext>
                  </a:extLst>
                </a:gridCol>
              </a:tblGrid>
              <a:tr h="11314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3600" u="none" dirty="0">
                        <a:solidFill>
                          <a:schemeClr val="tx1"/>
                        </a:solidFill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>
                          <a:latin typeface="Nunito Light" panose="00000400000000000000" pitchFamily="2" charset="-18"/>
                        </a:rPr>
                        <a:t>Krótkoterminowo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>
                          <a:solidFill>
                            <a:schemeClr val="tx1"/>
                          </a:solidFill>
                          <a:latin typeface="Nunito Light" panose="00000400000000000000" pitchFamily="2" charset="-18"/>
                        </a:rPr>
                        <a:t>Długoterminowo 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242636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Widzę (słyszę)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835384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30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412351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4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Czuję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875051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4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400" i="1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7446452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30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0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Potrzebuję  / Chcę</a:t>
                      </a:r>
                      <a:endParaRPr lang="pl-PL" sz="3000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987858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9770" y="2368573"/>
            <a:ext cx="1689483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5780" algn="l"/>
              </a:tabLst>
            </a:pPr>
            <a:r>
              <a:rPr lang="pl-PL" sz="6000" spc="120" dirty="0">
                <a:solidFill>
                  <a:schemeClr val="bg1"/>
                </a:solidFill>
                <a:latin typeface="Arial Black" panose="020B0A04020102020204" pitchFamily="34" charset="0"/>
              </a:rPr>
              <a:t>KOMUNIKAT JA</a:t>
            </a:r>
            <a:br>
              <a:rPr lang="pl-PL" sz="6000" spc="120" dirty="0">
                <a:latin typeface="Arial Black" panose="020B0A04020102020204" pitchFamily="34" charset="0"/>
              </a:rPr>
            </a:br>
            <a:r>
              <a:rPr lang="pl-PL" sz="3200" kern="1200" spc="35" dirty="0">
                <a:solidFill>
                  <a:srgbClr val="FECC3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 go stosować?</a:t>
            </a:r>
            <a:endParaRPr sz="3200" kern="1200" spc="35" dirty="0">
              <a:solidFill>
                <a:srgbClr val="FECC3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9770" y="1028699"/>
            <a:ext cx="2466974" cy="962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Grafika 10" descr="Bohaterka kontur">
            <a:extLst>
              <a:ext uri="{FF2B5EF4-FFF2-40B4-BE49-F238E27FC236}">
                <a16:creationId xmlns:a16="http://schemas.microsoft.com/office/drawing/2014/main" id="{906AB492-E43C-47FA-A9B3-5CE4B31A9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294908" y="851956"/>
            <a:ext cx="1133322" cy="1133322"/>
          </a:xfrm>
          <a:prstGeom prst="rect">
            <a:avLst/>
          </a:prstGeom>
        </p:spPr>
      </p:pic>
      <p:pic>
        <p:nvPicPr>
          <p:cNvPr id="13" name="Grafika 12" descr="Płeć kontur">
            <a:extLst>
              <a:ext uri="{FF2B5EF4-FFF2-40B4-BE49-F238E27FC236}">
                <a16:creationId xmlns:a16="http://schemas.microsoft.com/office/drawing/2014/main" id="{EE95BDAB-0A51-48DF-B132-3C4D1D9795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4923" y="4099342"/>
            <a:ext cx="5235158" cy="5235158"/>
          </a:xfrm>
          <a:prstGeom prst="rect">
            <a:avLst/>
          </a:prstGeom>
        </p:spPr>
      </p:pic>
      <p:pic>
        <p:nvPicPr>
          <p:cNvPr id="14" name="Grafika 13" descr="Machanie ręką kontur">
            <a:extLst>
              <a:ext uri="{FF2B5EF4-FFF2-40B4-BE49-F238E27FC236}">
                <a16:creationId xmlns:a16="http://schemas.microsoft.com/office/drawing/2014/main" id="{8D50436B-A2ED-4CB9-8670-D918C1153A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42230" y="8018530"/>
            <a:ext cx="1087370" cy="1087370"/>
          </a:xfrm>
          <a:prstGeom prst="rect">
            <a:avLst/>
          </a:prstGeom>
        </p:spPr>
      </p:pic>
      <p:pic>
        <p:nvPicPr>
          <p:cNvPr id="15" name="Grafika 14" descr="Serce kontur">
            <a:extLst>
              <a:ext uri="{FF2B5EF4-FFF2-40B4-BE49-F238E27FC236}">
                <a16:creationId xmlns:a16="http://schemas.microsoft.com/office/drawing/2014/main" id="{9B113F36-D87B-4D6C-A43B-3B401D9B38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42230" y="6189730"/>
            <a:ext cx="1087370" cy="1087370"/>
          </a:xfrm>
          <a:prstGeom prst="rect">
            <a:avLst/>
          </a:prstGeom>
        </p:spPr>
      </p:pic>
      <p:pic>
        <p:nvPicPr>
          <p:cNvPr id="16" name="Grafika 15" descr="Oczy kontur">
            <a:extLst>
              <a:ext uri="{FF2B5EF4-FFF2-40B4-BE49-F238E27FC236}">
                <a16:creationId xmlns:a16="http://schemas.microsoft.com/office/drawing/2014/main" id="{7FE278CD-9BF3-490D-8DAC-494E1DED6B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42230" y="4360930"/>
            <a:ext cx="1087370" cy="1087370"/>
          </a:xfrm>
          <a:prstGeom prst="rect">
            <a:avLst/>
          </a:prstGeom>
        </p:spPr>
      </p:pic>
      <p:pic>
        <p:nvPicPr>
          <p:cNvPr id="17" name="Grafika 16" descr="Znaczek — obserwuj kontur">
            <a:extLst>
              <a:ext uri="{FF2B5EF4-FFF2-40B4-BE49-F238E27FC236}">
                <a16:creationId xmlns:a16="http://schemas.microsoft.com/office/drawing/2014/main" id="{502FBCD4-7CD2-44BF-A48D-1B8B8A1A5A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03490" y="5381239"/>
            <a:ext cx="839972" cy="839972"/>
          </a:xfrm>
          <a:prstGeom prst="rect">
            <a:avLst/>
          </a:prstGeom>
        </p:spPr>
      </p:pic>
      <p:pic>
        <p:nvPicPr>
          <p:cNvPr id="18" name="Grafika 17" descr="Znaczek — obserwuj kontur">
            <a:extLst>
              <a:ext uri="{FF2B5EF4-FFF2-40B4-BE49-F238E27FC236}">
                <a16:creationId xmlns:a16="http://schemas.microsoft.com/office/drawing/2014/main" id="{9862D48F-926A-417B-B27D-CFC933170AF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303488" y="7212778"/>
            <a:ext cx="839972" cy="83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75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1028700" y="1028699"/>
            <a:ext cx="2466974" cy="962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2AAE6CAF-F52B-447A-8915-C34174B2811F}"/>
              </a:ext>
            </a:extLst>
          </p:cNvPr>
          <p:cNvSpPr txBox="1"/>
          <p:nvPr/>
        </p:nvSpPr>
        <p:spPr>
          <a:xfrm>
            <a:off x="1028700" y="3894761"/>
            <a:ext cx="5219700" cy="456727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spc="110" dirty="0">
                <a:solidFill>
                  <a:srgbClr val="3C737E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TALENTY</a:t>
            </a: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lang="pl-PL" sz="3200" b="1" spc="3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……czyli, pewne predyspozycje, które objawiają się w różnych obszarach.  </a:t>
            </a:r>
            <a:br>
              <a:rPr lang="pl-PL" sz="3200" b="1" spc="3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3200" b="1" spc="3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Mogą być wykorzystywane w różnych dziedzinach.   </a:t>
            </a:r>
            <a:endParaRPr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a 7" descr="Bohaterka kontur">
            <a:extLst>
              <a:ext uri="{FF2B5EF4-FFF2-40B4-BE49-F238E27FC236}">
                <a16:creationId xmlns:a16="http://schemas.microsoft.com/office/drawing/2014/main" id="{6536674F-6C8D-476B-8162-EF6ECE167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94908" y="851956"/>
            <a:ext cx="1133322" cy="1133322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D46FCFF2-F3C8-4C26-A7D5-1BB34C170D2B}"/>
              </a:ext>
            </a:extLst>
          </p:cNvPr>
          <p:cNvSpPr txBox="1">
            <a:spLocks/>
          </p:cNvSpPr>
          <p:nvPr/>
        </p:nvSpPr>
        <p:spPr>
          <a:xfrm>
            <a:off x="7010400" y="1"/>
            <a:ext cx="11963400" cy="10286999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>
            <a:lvl1pPr marL="0">
              <a:defRPr sz="2600" b="0" i="0">
                <a:solidFill>
                  <a:srgbClr val="042938"/>
                </a:solidFill>
                <a:latin typeface="Noto Sans"/>
                <a:ea typeface="+mn-ea"/>
                <a:cs typeface="Noto San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146304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</a:pP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Lista  dziecięcych talentów wg. listy  sporządzonej przez Instytut Gallupa: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Osiąganie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 (dziecko ma więcej energii, dąży do wyznaczonego </a:t>
            </a:r>
            <a:b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sobie celu)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Rywalizacja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 (dziecko świetnie odnajduje się w konkursach / </a:t>
            </a:r>
            <a:b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grach; nie lubi przegrywać i zawsze chce być lepsze)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Odkrywczość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 (dziecko uwielbia uczyć się nowych rzeczy)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Organizowanie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 (dziecko jest bardzo zorganizowane, lubi poczucie spełnienia i realizowanego celu) 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Pewny siebie 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(dziecko chce  błyszczeć, wierzy w swoje umiejętności </a:t>
            </a:r>
            <a:b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i dąży do uzyskania sukcesów)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Rzetelność 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(dziecko postrzegane jest jako godne zaufania </a:t>
            </a:r>
            <a:b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i odpowiedzialne; dotrzymuje słowa). 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Opiekuńczość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 (dziecko charakteryzuje się empatią, chęcią pomocy każdemu potrzebującemu)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Nastawienie na relacje 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(dziecko lubi poznawać nowych znajomych; stale potrzebuje kontaktu z rówieśnikami; dba o przyjaciół)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Myślenie o przyszłości 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(dziecko jest typem marzyciela )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b="1" kern="0" spc="-25" dirty="0">
                <a:latin typeface="Arial" panose="020B0604020202020204" pitchFamily="34" charset="0"/>
                <a:cs typeface="Arial" panose="020B0604020202020204" pitchFamily="34" charset="0"/>
              </a:rPr>
              <a:t>Centrum uwagi </a:t>
            </a:r>
            <a:r>
              <a:rPr lang="pl-PL" kern="0" spc="-25" dirty="0">
                <a:latin typeface="Arial" panose="020B0604020202020204" pitchFamily="34" charset="0"/>
                <a:cs typeface="Arial" panose="020B0604020202020204" pitchFamily="34" charset="0"/>
              </a:rPr>
              <a:t>(dziecko dobrze się czuje przed publicznością; lubi przejmować inicjatywę)</a:t>
            </a:r>
          </a:p>
        </p:txBody>
      </p:sp>
    </p:spTree>
    <p:extLst>
      <p:ext uri="{BB962C8B-B14F-4D97-AF65-F5344CB8AC3E}">
        <p14:creationId xmlns:p14="http://schemas.microsoft.com/office/powerpoint/2010/main" val="1633278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 descr="Bohaterka kontur">
            <a:extLst>
              <a:ext uri="{FF2B5EF4-FFF2-40B4-BE49-F238E27FC236}">
                <a16:creationId xmlns:a16="http://schemas.microsoft.com/office/drawing/2014/main" id="{A9ACDDEA-D67F-4853-912B-A0646D616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94908" y="851956"/>
            <a:ext cx="1133322" cy="1133322"/>
          </a:xfrm>
          <a:prstGeom prst="rect">
            <a:avLst/>
          </a:prstGeom>
        </p:spPr>
      </p:pic>
      <p:sp>
        <p:nvSpPr>
          <p:cNvPr id="8" name="object 5">
            <a:extLst>
              <a:ext uri="{FF2B5EF4-FFF2-40B4-BE49-F238E27FC236}">
                <a16:creationId xmlns:a16="http://schemas.microsoft.com/office/drawing/2014/main" id="{370E87E8-7BD4-4631-BA14-C308E2FE7E09}"/>
              </a:ext>
            </a:extLst>
          </p:cNvPr>
          <p:cNvSpPr txBox="1">
            <a:spLocks/>
          </p:cNvSpPr>
          <p:nvPr/>
        </p:nvSpPr>
        <p:spPr>
          <a:xfrm>
            <a:off x="859770" y="2368573"/>
            <a:ext cx="16894830" cy="1441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7000" b="1" i="0">
                <a:solidFill>
                  <a:srgbClr val="3C737E"/>
                </a:solidFill>
                <a:latin typeface="Noto Sans"/>
                <a:ea typeface="+mj-ea"/>
                <a:cs typeface="Noto Sans"/>
              </a:defRPr>
            </a:lvl1pPr>
          </a:lstStyle>
          <a:p>
            <a:pPr marL="12700">
              <a:spcBef>
                <a:spcPts val="100"/>
              </a:spcBef>
              <a:tabLst>
                <a:tab pos="4335780" algn="l"/>
              </a:tabLst>
            </a:pPr>
            <a:r>
              <a:rPr lang="pl-PL" sz="6000" kern="0" spc="120" dirty="0">
                <a:latin typeface="Arial Black" panose="020B0A04020102020204" pitchFamily="34" charset="0"/>
              </a:rPr>
              <a:t>JAK SZUKAĆ TALENTÓW W DOMU</a:t>
            </a:r>
          </a:p>
          <a:p>
            <a:pPr marL="12700">
              <a:spcBef>
                <a:spcPts val="100"/>
              </a:spcBef>
              <a:tabLst>
                <a:tab pos="4335780" algn="l"/>
              </a:tabLst>
            </a:pPr>
            <a:r>
              <a:rPr lang="pl-PL" sz="3200" kern="1200" spc="35" dirty="0">
                <a:solidFill>
                  <a:srgbClr val="FECC3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Propozycje ćwiczeń</a:t>
            </a:r>
          </a:p>
        </p:txBody>
      </p:sp>
      <p:sp>
        <p:nvSpPr>
          <p:cNvPr id="6" name="object 6"/>
          <p:cNvSpPr/>
          <p:nvPr/>
        </p:nvSpPr>
        <p:spPr>
          <a:xfrm>
            <a:off x="859770" y="1028699"/>
            <a:ext cx="2466974" cy="962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716A443-B9EE-4342-8449-6169F6DB02D2}"/>
              </a:ext>
            </a:extLst>
          </p:cNvPr>
          <p:cNvSpPr txBox="1"/>
          <p:nvPr/>
        </p:nvSpPr>
        <p:spPr>
          <a:xfrm rot="10800000" flipV="1">
            <a:off x="815976" y="4335976"/>
            <a:ext cx="15468600" cy="5006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Obserwuj zachowania dziecka w trakcie zabaw w grupie rówieśniczej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Dziel się z dzieckiem informacjami w czym Twoim zdaniem jest dobre, co sprawia mu przyjemność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Stwórzcie rodzinny plakat talentów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Wykorzystaj gry np. grę </a:t>
            </a:r>
            <a:r>
              <a:rPr lang="pl-PL" sz="2800" dirty="0" err="1">
                <a:latin typeface="Arial" panose="020B0604020202020204" pitchFamily="34" charset="0"/>
                <a:cs typeface="Arial" panose="020B0604020202020204" pitchFamily="34" charset="0"/>
              </a:rPr>
              <a:t>Jenga</a:t>
            </a: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 – poprzez dodanie pytań (np. Czego chciałbyś się nauczyć?, </a:t>
            </a:r>
            <a:b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Z którym bohaterem chciałbyś się spotkać i dlaczego?, Za co i komu chciałbyś podziękować? Co najbardziej lubisz robić? Jakim zwierzęciem chciałbyś być i dlaczego?, Jaki komplement ostatnio usłyszałeś?)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pl-PL" sz="2800" dirty="0">
                <a:latin typeface="Arial" panose="020B0604020202020204" pitchFamily="34" charset="0"/>
                <a:cs typeface="Arial" panose="020B0604020202020204" pitchFamily="34" charset="0"/>
              </a:rPr>
              <a:t>Znajdź talenty u bohaterów bajek</a:t>
            </a:r>
          </a:p>
        </p:txBody>
      </p:sp>
    </p:spTree>
    <p:extLst>
      <p:ext uri="{BB962C8B-B14F-4D97-AF65-F5344CB8AC3E}">
        <p14:creationId xmlns:p14="http://schemas.microsoft.com/office/powerpoint/2010/main" val="3446363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3D737D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30235" y="0"/>
            <a:ext cx="17458055" cy="5391150"/>
            <a:chOff x="830235" y="0"/>
            <a:chExt cx="17458055" cy="5391150"/>
          </a:xfrm>
        </p:grpSpPr>
        <p:sp>
          <p:nvSpPr>
            <p:cNvPr id="4" name="object 4"/>
            <p:cNvSpPr/>
            <p:nvPr/>
          </p:nvSpPr>
          <p:spPr>
            <a:xfrm>
              <a:off x="1799932" y="0"/>
              <a:ext cx="16488064" cy="539114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830235" y="973226"/>
              <a:ext cx="6019799" cy="234314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260672" y="6083364"/>
            <a:ext cx="8441690" cy="30924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7300"/>
              </a:lnSpc>
              <a:spcBef>
                <a:spcPts val="95"/>
              </a:spcBef>
            </a:pP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Kampania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społeczna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"Dobrze, </a:t>
            </a:r>
            <a:r>
              <a:rPr sz="2450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że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jesteś"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 celu  przeciwdziałanie depresji mieszkańców </a:t>
            </a:r>
            <a:r>
              <a:rPr sz="245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Gdyni,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zwłaszcza  wśród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uczniów. Trwa </a:t>
            </a:r>
            <a:r>
              <a:rPr sz="2450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 </a:t>
            </a:r>
            <a:r>
              <a:rPr sz="245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sz="2450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do </a:t>
            </a:r>
            <a:r>
              <a:rPr sz="2450" spc="-7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</a:t>
            </a:r>
            <a:r>
              <a:rPr sz="2450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2022.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Finansowana  jest </a:t>
            </a:r>
            <a:r>
              <a:rPr sz="2450" spc="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środków </a:t>
            </a:r>
            <a:r>
              <a:rPr sz="245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Organizatora,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Miasta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Gdynia.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Jej </a:t>
            </a:r>
            <a:r>
              <a:rPr sz="2450" spc="-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głównym 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wykonawcą jest </a:t>
            </a:r>
            <a:r>
              <a:rPr sz="2450" spc="-5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Fundacja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Db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 </a:t>
            </a:r>
            <a:r>
              <a:rPr sz="2450" spc="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Mój </a:t>
            </a:r>
            <a:r>
              <a:rPr sz="2450" spc="-3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Zasięg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oraz 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Partnerzy kampanii: </a:t>
            </a:r>
            <a:r>
              <a:rPr sz="2450" spc="-7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sz="24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Gremio </a:t>
            </a:r>
            <a:r>
              <a:rPr sz="2450" spc="-1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Akademia</a:t>
            </a:r>
            <a:r>
              <a:rPr sz="2450" spc="11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Ja.</a:t>
            </a:r>
            <a:endParaRPr sz="24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45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Więcej na stronie:</a:t>
            </a:r>
            <a:r>
              <a:rPr sz="2450" spc="2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www.dobrzezejestes.org</a:t>
            </a:r>
            <a:r>
              <a:rPr lang="pl-PL" sz="245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2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60672" y="5061876"/>
            <a:ext cx="3159760" cy="634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4000" b="1" spc="-5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000" b="1" spc="7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projekcie:</a:t>
            </a:r>
            <a:endParaRPr sz="4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089708" y="6169426"/>
            <a:ext cx="4238625" cy="2856230"/>
            <a:chOff x="12089708" y="6169426"/>
            <a:chExt cx="4238625" cy="2856230"/>
          </a:xfrm>
        </p:grpSpPr>
        <p:sp>
          <p:nvSpPr>
            <p:cNvPr id="9" name="object 9"/>
            <p:cNvSpPr/>
            <p:nvPr/>
          </p:nvSpPr>
          <p:spPr>
            <a:xfrm>
              <a:off x="12089708" y="6169426"/>
              <a:ext cx="1778081" cy="146684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3870563" y="6582277"/>
              <a:ext cx="2457449" cy="156209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4022963" y="7948985"/>
              <a:ext cx="2305049" cy="107630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2347417" y="7752770"/>
              <a:ext cx="1266824" cy="121919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928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369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62490" y="3163017"/>
            <a:ext cx="6366510" cy="1909497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542290" marR="5080" indent="-530225" algn="r">
              <a:spcBef>
                <a:spcPts val="490"/>
              </a:spcBef>
            </a:pPr>
            <a:r>
              <a:rPr sz="6000" b="1" spc="-3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D</a:t>
            </a:r>
            <a:r>
              <a:rPr sz="6000" b="1" spc="26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Z</a:t>
            </a:r>
            <a:r>
              <a:rPr sz="6000" b="1" spc="-32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I</a:t>
            </a:r>
            <a:r>
              <a:rPr sz="6000" b="1" spc="-80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Ę</a:t>
            </a:r>
            <a:r>
              <a:rPr sz="6000" b="1" spc="19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K</a:t>
            </a:r>
            <a:r>
              <a:rPr sz="6000" b="1" spc="2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U</a:t>
            </a:r>
            <a:r>
              <a:rPr sz="6000" b="1" spc="170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J</a:t>
            </a:r>
            <a:r>
              <a:rPr sz="6000" b="1" spc="-80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E</a:t>
            </a:r>
            <a:r>
              <a:rPr sz="6000" b="1" spc="21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M</a:t>
            </a:r>
            <a:r>
              <a:rPr sz="6000" b="1" spc="204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Y  </a:t>
            </a:r>
            <a:r>
              <a:rPr sz="6000" b="1" spc="285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ZA</a:t>
            </a:r>
            <a:r>
              <a:rPr sz="6000" b="1" spc="-60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 </a:t>
            </a:r>
            <a:r>
              <a:rPr sz="6000" b="1" spc="170" dirty="0">
                <a:solidFill>
                  <a:srgbClr val="FFFFFF"/>
                </a:solidFill>
                <a:latin typeface="Arial Black" panose="020B0A04020102020204" pitchFamily="34" charset="0"/>
                <a:cs typeface="Noto Sans"/>
              </a:rPr>
              <a:t>UWAGĘ!</a:t>
            </a:r>
            <a:endParaRPr sz="6000" dirty="0">
              <a:latin typeface="Arial Black" panose="020B0A04020102020204" pitchFamily="34" charset="0"/>
              <a:cs typeface="Noto San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536515" y="806457"/>
            <a:ext cx="3581399" cy="13906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1879823" y="6974494"/>
            <a:ext cx="4238625" cy="2856230"/>
            <a:chOff x="11879823" y="6974494"/>
            <a:chExt cx="4238625" cy="2856230"/>
          </a:xfrm>
        </p:grpSpPr>
        <p:sp>
          <p:nvSpPr>
            <p:cNvPr id="5" name="object 5"/>
            <p:cNvSpPr/>
            <p:nvPr/>
          </p:nvSpPr>
          <p:spPr>
            <a:xfrm>
              <a:off x="11879823" y="6974494"/>
              <a:ext cx="1778081" cy="146684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660678" y="7387346"/>
              <a:ext cx="2457449" cy="15620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813078" y="8754054"/>
              <a:ext cx="2305049" cy="107630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2137532" y="8557839"/>
              <a:ext cx="1266824" cy="121919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981055" y="5588594"/>
            <a:ext cx="514794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4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www.dobrzezejestes.or</a:t>
            </a:r>
            <a:r>
              <a:rPr lang="pl-PL" sz="3200" b="1" spc="45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sz="32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53600" y="1028700"/>
            <a:ext cx="8391540" cy="83057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/>
          <p:cNvSpPr txBox="1">
            <a:spLocks noGrp="1"/>
          </p:cNvSpPr>
          <p:nvPr>
            <p:ph type="title"/>
          </p:nvPr>
        </p:nvSpPr>
        <p:spPr>
          <a:xfrm>
            <a:off x="1074420" y="4514452"/>
            <a:ext cx="7843570" cy="1880002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b="0" spc="110" dirty="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KILKA SŁÓW WPROWADZENIA</a:t>
            </a:r>
            <a:endParaRPr sz="6300" b="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50FEADB-0B27-415E-90C0-136C731C8103}"/>
              </a:ext>
            </a:extLst>
          </p:cNvPr>
          <p:cNvSpPr/>
          <p:nvPr/>
        </p:nvSpPr>
        <p:spPr>
          <a:xfrm>
            <a:off x="1028700" y="0"/>
            <a:ext cx="6991349" cy="52196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C4DD655C-41F0-4D25-B225-852005039AFB}"/>
              </a:ext>
            </a:extLst>
          </p:cNvPr>
          <p:cNvSpPr/>
          <p:nvPr/>
        </p:nvSpPr>
        <p:spPr>
          <a:xfrm>
            <a:off x="1043940" y="5314951"/>
            <a:ext cx="6991349" cy="49720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D36A66EF-611E-4E2E-BEC8-055E346AA1B6}"/>
              </a:ext>
            </a:extLst>
          </p:cNvPr>
          <p:cNvSpPr txBox="1"/>
          <p:nvPr/>
        </p:nvSpPr>
        <p:spPr>
          <a:xfrm>
            <a:off x="9290830" y="5710306"/>
            <a:ext cx="8070215" cy="2128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52425" algn="r">
              <a:lnSpc>
                <a:spcPct val="131800"/>
              </a:lnSpc>
              <a:spcBef>
                <a:spcPts val="95"/>
              </a:spcBef>
            </a:pPr>
            <a:r>
              <a:rPr lang="pl-PL" sz="3600" spc="-30" dirty="0">
                <a:latin typeface="Arial" panose="020B0604020202020204" pitchFamily="34" charset="0"/>
                <a:cs typeface="Arial" panose="020B0604020202020204" pitchFamily="34" charset="0"/>
              </a:rPr>
              <a:t>umiejętność radzenia sobie ze stresem, wyzwaniami i presją oraz „podnoszenia się” po niepowodzeniach.</a:t>
            </a: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62B59D6B-94A4-46B5-AADF-34AA74309C53}"/>
              </a:ext>
            </a:extLst>
          </p:cNvPr>
          <p:cNvSpPr/>
          <p:nvPr/>
        </p:nvSpPr>
        <p:spPr>
          <a:xfrm>
            <a:off x="14794991" y="1028699"/>
            <a:ext cx="2466974" cy="962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FD8FE35-A5CF-4BEE-BEAD-2D69C0B4E8FF}"/>
              </a:ext>
            </a:extLst>
          </p:cNvPr>
          <p:cNvSpPr txBox="1">
            <a:spLocks/>
          </p:cNvSpPr>
          <p:nvPr/>
        </p:nvSpPr>
        <p:spPr>
          <a:xfrm>
            <a:off x="10287654" y="2705100"/>
            <a:ext cx="6985000" cy="3185551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algn="r">
              <a:lnSpc>
                <a:spcPts val="8330"/>
              </a:lnSpc>
              <a:spcBef>
                <a:spcPts val="434"/>
              </a:spcBef>
            </a:pPr>
            <a:r>
              <a:rPr lang="pl-PL" sz="60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  <a:t>ODPORNOŚĆ PSYCHICZNA</a:t>
            </a:r>
            <a:br>
              <a:rPr lang="pl-PL" sz="6000" kern="0" spc="125" dirty="0">
                <a:solidFill>
                  <a:sysClr val="windowText" lastClr="000000"/>
                </a:solidFill>
                <a:latin typeface="Arial Black" panose="020B0A04020102020204" pitchFamily="34" charset="0"/>
              </a:rPr>
            </a:br>
            <a:r>
              <a:rPr lang="pl-PL" sz="3600" b="1" kern="0" spc="4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czyli…</a:t>
            </a:r>
            <a:endParaRPr lang="pl-PL" sz="3200" b="1" kern="0" spc="100" dirty="0"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249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 descr="Wspinacz zwisający z formacji skalnej">
            <a:extLst>
              <a:ext uri="{FF2B5EF4-FFF2-40B4-BE49-F238E27FC236}">
                <a16:creationId xmlns:a16="http://schemas.microsoft.com/office/drawing/2014/main" id="{627A6C60-8F87-48F7-9E89-BB590B6566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4" r="19963"/>
          <a:stretch/>
        </p:blipFill>
        <p:spPr>
          <a:xfrm>
            <a:off x="12321959" y="3580902"/>
            <a:ext cx="4159682" cy="513485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object 4"/>
          <p:cNvSpPr/>
          <p:nvPr/>
        </p:nvSpPr>
        <p:spPr>
          <a:xfrm>
            <a:off x="1028700" y="1028705"/>
            <a:ext cx="2466974" cy="962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 txBox="1">
            <a:spLocks noGrp="1"/>
          </p:cNvSpPr>
          <p:nvPr>
            <p:ph type="title"/>
          </p:nvPr>
        </p:nvSpPr>
        <p:spPr>
          <a:xfrm>
            <a:off x="1074420" y="2368573"/>
            <a:ext cx="15841980" cy="1056763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 algn="l">
              <a:lnSpc>
                <a:spcPts val="8330"/>
              </a:lnSpc>
              <a:spcBef>
                <a:spcPts val="434"/>
              </a:spcBef>
            </a:pPr>
            <a:r>
              <a:rPr lang="pl-PL" sz="6000" spc="125" dirty="0">
                <a:latin typeface="Arial Black" panose="020B0A04020102020204" pitchFamily="34" charset="0"/>
              </a:rPr>
              <a:t>ODPORNOŚĆ PSYCHICZNA ALBO?</a:t>
            </a:r>
            <a:endParaRPr sz="6000" spc="100" dirty="0">
              <a:latin typeface="Arial Black" panose="020B0A040201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94B4800-FB60-4559-964F-7E5C847AEC6F}"/>
              </a:ext>
            </a:extLst>
          </p:cNvPr>
          <p:cNvSpPr txBox="1"/>
          <p:nvPr/>
        </p:nvSpPr>
        <p:spPr>
          <a:xfrm>
            <a:off x="12115800" y="9330035"/>
            <a:ext cx="4365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400" dirty="0">
                <a:solidFill>
                  <a:srgbClr val="2B2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Odporność psychiczna</a:t>
            </a:r>
          </a:p>
        </p:txBody>
      </p:sp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F8417D11-410C-4635-9AE5-54FBA853B547}"/>
              </a:ext>
            </a:extLst>
          </p:cNvPr>
          <p:cNvCxnSpPr>
            <a:cxnSpLocks/>
          </p:cNvCxnSpPr>
          <p:nvPr/>
        </p:nvCxnSpPr>
        <p:spPr>
          <a:xfrm>
            <a:off x="1215662" y="9095334"/>
            <a:ext cx="15265979" cy="0"/>
          </a:xfrm>
          <a:prstGeom prst="straightConnector1">
            <a:avLst/>
          </a:prstGeom>
          <a:ln w="98425">
            <a:solidFill>
              <a:srgbClr val="4C909E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416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 descr="Uczennica grająca na skrzypcach">
            <a:extLst>
              <a:ext uri="{FF2B5EF4-FFF2-40B4-BE49-F238E27FC236}">
                <a16:creationId xmlns:a16="http://schemas.microsoft.com/office/drawing/2014/main" id="{75C0FE59-EB7C-452D-BE20-4A6EF21A61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2" r="4872"/>
          <a:stretch/>
        </p:blipFill>
        <p:spPr>
          <a:xfrm>
            <a:off x="1215662" y="3580902"/>
            <a:ext cx="4159684" cy="513485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Obraz 12" descr="Wspinacz zwisający z formacji skalnej">
            <a:extLst>
              <a:ext uri="{FF2B5EF4-FFF2-40B4-BE49-F238E27FC236}">
                <a16:creationId xmlns:a16="http://schemas.microsoft.com/office/drawing/2014/main" id="{627A6C60-8F87-48F7-9E89-BB590B6566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4" r="19963"/>
          <a:stretch/>
        </p:blipFill>
        <p:spPr>
          <a:xfrm>
            <a:off x="12321959" y="3580902"/>
            <a:ext cx="4159682" cy="513485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object 4"/>
          <p:cNvSpPr/>
          <p:nvPr/>
        </p:nvSpPr>
        <p:spPr>
          <a:xfrm>
            <a:off x="1028700" y="1028705"/>
            <a:ext cx="2466974" cy="962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 txBox="1">
            <a:spLocks noGrp="1"/>
          </p:cNvSpPr>
          <p:nvPr>
            <p:ph type="title"/>
          </p:nvPr>
        </p:nvSpPr>
        <p:spPr>
          <a:xfrm>
            <a:off x="1074420" y="2368573"/>
            <a:ext cx="15841980" cy="1056763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 algn="l">
              <a:lnSpc>
                <a:spcPts val="8330"/>
              </a:lnSpc>
              <a:spcBef>
                <a:spcPts val="434"/>
              </a:spcBef>
            </a:pPr>
            <a:r>
              <a:rPr lang="pl-PL" sz="6000" spc="125" dirty="0">
                <a:latin typeface="Arial Black" panose="020B0A04020102020204" pitchFamily="34" charset="0"/>
              </a:rPr>
              <a:t>ODPORNOŚĆ PSYCHICZNA ALBO?</a:t>
            </a:r>
            <a:endParaRPr sz="6000" spc="100" dirty="0">
              <a:latin typeface="Arial Black" panose="020B0A04020102020204" pitchFamily="34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A94B4800-FB60-4559-964F-7E5C847AEC6F}"/>
              </a:ext>
            </a:extLst>
          </p:cNvPr>
          <p:cNvSpPr txBox="1"/>
          <p:nvPr/>
        </p:nvSpPr>
        <p:spPr>
          <a:xfrm>
            <a:off x="12115800" y="9330035"/>
            <a:ext cx="4365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400" dirty="0">
                <a:solidFill>
                  <a:srgbClr val="2B2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Odporność psychiczna</a:t>
            </a:r>
          </a:p>
        </p:txBody>
      </p:sp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F8417D11-410C-4635-9AE5-54FBA853B547}"/>
              </a:ext>
            </a:extLst>
          </p:cNvPr>
          <p:cNvCxnSpPr>
            <a:cxnSpLocks/>
          </p:cNvCxnSpPr>
          <p:nvPr/>
        </p:nvCxnSpPr>
        <p:spPr>
          <a:xfrm>
            <a:off x="1215662" y="9095334"/>
            <a:ext cx="15265979" cy="0"/>
          </a:xfrm>
          <a:prstGeom prst="straightConnector1">
            <a:avLst/>
          </a:prstGeom>
          <a:ln w="98425">
            <a:solidFill>
              <a:srgbClr val="4C909E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>
            <a:extLst>
              <a:ext uri="{FF2B5EF4-FFF2-40B4-BE49-F238E27FC236}">
                <a16:creationId xmlns:a16="http://schemas.microsoft.com/office/drawing/2014/main" id="{4AB27151-24D6-4137-A3F5-66D7B57AC33A}"/>
              </a:ext>
            </a:extLst>
          </p:cNvPr>
          <p:cNvSpPr txBox="1"/>
          <p:nvPr/>
        </p:nvSpPr>
        <p:spPr>
          <a:xfrm>
            <a:off x="1215662" y="9330035"/>
            <a:ext cx="2059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rgbClr val="2B2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Wrażliwość</a:t>
            </a:r>
          </a:p>
        </p:txBody>
      </p:sp>
      <p:sp>
        <p:nvSpPr>
          <p:cNvPr id="10" name="Dymek mowy: owalny 9">
            <a:extLst>
              <a:ext uri="{FF2B5EF4-FFF2-40B4-BE49-F238E27FC236}">
                <a16:creationId xmlns:a16="http://schemas.microsoft.com/office/drawing/2014/main" id="{2B4E1BC3-4D6C-4F8A-B7F3-EF00A004C5BF}"/>
              </a:ext>
            </a:extLst>
          </p:cNvPr>
          <p:cNvSpPr/>
          <p:nvPr/>
        </p:nvSpPr>
        <p:spPr>
          <a:xfrm>
            <a:off x="5943889" y="5875988"/>
            <a:ext cx="2806411" cy="1972114"/>
          </a:xfrm>
          <a:prstGeom prst="wedgeEllipseCallout">
            <a:avLst>
              <a:gd name="adj1" fmla="val 56926"/>
              <a:gd name="adj2" fmla="val 112812"/>
            </a:avLst>
          </a:prstGeom>
          <a:noFill/>
          <a:ln w="25400">
            <a:solidFill>
              <a:srgbClr val="4C9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2400" i="1" dirty="0">
                <a:solidFill>
                  <a:srgbClr val="3C737E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Gdzie jest Twoje miejsce na skali?</a:t>
            </a:r>
          </a:p>
        </p:txBody>
      </p:sp>
      <p:sp>
        <p:nvSpPr>
          <p:cNvPr id="11" name="Dymek mowy: owalny 10">
            <a:extLst>
              <a:ext uri="{FF2B5EF4-FFF2-40B4-BE49-F238E27FC236}">
                <a16:creationId xmlns:a16="http://schemas.microsoft.com/office/drawing/2014/main" id="{F13FCA44-F252-43A4-B31A-E3573960CF9D}"/>
              </a:ext>
            </a:extLst>
          </p:cNvPr>
          <p:cNvSpPr/>
          <p:nvPr/>
        </p:nvSpPr>
        <p:spPr>
          <a:xfrm>
            <a:off x="8934305" y="5763198"/>
            <a:ext cx="2806411" cy="1972114"/>
          </a:xfrm>
          <a:prstGeom prst="wedgeEllipseCallout">
            <a:avLst>
              <a:gd name="adj1" fmla="val -48515"/>
              <a:gd name="adj2" fmla="val 119252"/>
            </a:avLst>
          </a:prstGeom>
          <a:noFill/>
          <a:ln w="25400">
            <a:solidFill>
              <a:srgbClr val="4C90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pl-PL" sz="2400" i="1" dirty="0">
                <a:solidFill>
                  <a:srgbClr val="3C737E"/>
                </a:solidFill>
                <a:latin typeface="Arial" panose="020B0604020202020204" pitchFamily="34" charset="0"/>
                <a:ea typeface="Gunny Rewritten" panose="03080400000000000000" pitchFamily="66" charset="-128"/>
                <a:cs typeface="Arial" panose="020B0604020202020204" pitchFamily="34" charset="0"/>
              </a:rPr>
              <a:t>Gdzie chcesz się znaleźć?</a:t>
            </a:r>
          </a:p>
        </p:txBody>
      </p:sp>
    </p:spTree>
    <p:extLst>
      <p:ext uri="{BB962C8B-B14F-4D97-AF65-F5344CB8AC3E}">
        <p14:creationId xmlns:p14="http://schemas.microsoft.com/office/powerpoint/2010/main" val="424598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 descr="Dzieci w superbohater kostium">
            <a:extLst>
              <a:ext uri="{FF2B5EF4-FFF2-40B4-BE49-F238E27FC236}">
                <a16:creationId xmlns:a16="http://schemas.microsoft.com/office/drawing/2014/main" id="{3337ED48-F026-4E62-B771-9A0A4EEB32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5000"/>
                    </a14:imgEffect>
                    <a14:imgEffect>
                      <a14:brightnessContrast bright="21000" contras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244" r="8622" b="19250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aphicFrame>
        <p:nvGraphicFramePr>
          <p:cNvPr id="37" name="Tabela 37">
            <a:extLst>
              <a:ext uri="{FF2B5EF4-FFF2-40B4-BE49-F238E27FC236}">
                <a16:creationId xmlns:a16="http://schemas.microsoft.com/office/drawing/2014/main" id="{1438F1D5-A3B9-4E16-99B8-2B0D144E3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553727"/>
              </p:ext>
            </p:extLst>
          </p:nvPr>
        </p:nvGraphicFramePr>
        <p:xfrm>
          <a:off x="857249" y="3405707"/>
          <a:ext cx="16508941" cy="6507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425">
                  <a:extLst>
                    <a:ext uri="{9D8B030D-6E8A-4147-A177-3AD203B41FA5}">
                      <a16:colId xmlns:a16="http://schemas.microsoft.com/office/drawing/2014/main" val="2527264860"/>
                    </a:ext>
                  </a:extLst>
                </a:gridCol>
                <a:gridCol w="5420939">
                  <a:extLst>
                    <a:ext uri="{9D8B030D-6E8A-4147-A177-3AD203B41FA5}">
                      <a16:colId xmlns:a16="http://schemas.microsoft.com/office/drawing/2014/main" val="1517500936"/>
                    </a:ext>
                  </a:extLst>
                </a:gridCol>
                <a:gridCol w="1300827">
                  <a:extLst>
                    <a:ext uri="{9D8B030D-6E8A-4147-A177-3AD203B41FA5}">
                      <a16:colId xmlns:a16="http://schemas.microsoft.com/office/drawing/2014/main" val="3141803946"/>
                    </a:ext>
                  </a:extLst>
                </a:gridCol>
                <a:gridCol w="1300827">
                  <a:extLst>
                    <a:ext uri="{9D8B030D-6E8A-4147-A177-3AD203B41FA5}">
                      <a16:colId xmlns:a16="http://schemas.microsoft.com/office/drawing/2014/main" val="1176125791"/>
                    </a:ext>
                  </a:extLst>
                </a:gridCol>
                <a:gridCol w="1300827">
                  <a:extLst>
                    <a:ext uri="{9D8B030D-6E8A-4147-A177-3AD203B41FA5}">
                      <a16:colId xmlns:a16="http://schemas.microsoft.com/office/drawing/2014/main" val="3219559422"/>
                    </a:ext>
                  </a:extLst>
                </a:gridCol>
                <a:gridCol w="5685096">
                  <a:extLst>
                    <a:ext uri="{9D8B030D-6E8A-4147-A177-3AD203B41FA5}">
                      <a16:colId xmlns:a16="http://schemas.microsoft.com/office/drawing/2014/main" val="3979625173"/>
                    </a:ext>
                  </a:extLst>
                </a:gridCol>
              </a:tblGrid>
              <a:tr h="98604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Krótkoterminowo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>
                          <a:latin typeface="Nunito Light" panose="00000400000000000000" pitchFamily="2" charset="-18"/>
                        </a:rPr>
                        <a:t>Krótkoterminowo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3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3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3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Długoterminowo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>
                          <a:latin typeface="Nunito Light" panose="00000400000000000000" pitchFamily="2" charset="-18"/>
                        </a:rPr>
                        <a:t>Długoterminowo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242636"/>
                  </a:ext>
                </a:extLst>
              </a:tr>
              <a:tr h="138047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Zdrowe życie – jedzenie, sen, ruch, odpoczynek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Samoświadomość i samoregulacja emocji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835384"/>
                  </a:ext>
                </a:extLst>
              </a:tr>
              <a:tr h="138047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Techniki radzenia sobie ze stresem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Optymistyczny styl wyjaśniania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875051"/>
                  </a:ext>
                </a:extLst>
              </a:tr>
              <a:tr h="138047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Nunito Light" panose="00000400000000000000" pitchFamily="2" charset="-18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Wiara w siebie</a:t>
                      </a: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904295"/>
                  </a:ext>
                </a:extLst>
              </a:tr>
              <a:tr h="1380470">
                <a:tc>
                  <a:txBody>
                    <a:bodyPr/>
                    <a:lstStyle/>
                    <a:p>
                      <a:endParaRPr lang="pl-PL" sz="2700" dirty="0"/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7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Relacje i modelowanie zachowań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7160" marR="137160" marT="68580" marB="685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183673"/>
                  </a:ext>
                </a:extLst>
              </a:tr>
            </a:tbl>
          </a:graphicData>
        </a:graphic>
      </p:graphicFrame>
      <p:sp>
        <p:nvSpPr>
          <p:cNvPr id="10" name="Symbol zastępczy numeru slajdu 9">
            <a:extLst>
              <a:ext uri="{FF2B5EF4-FFF2-40B4-BE49-F238E27FC236}">
                <a16:creationId xmlns:a16="http://schemas.microsoft.com/office/drawing/2014/main" id="{4A9264E8-B677-4851-B952-B09DA28E1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491D6-21C5-45C7-9595-C03A5809C78B}" type="slidenum">
              <a:rPr lang="pl-PL" smtClean="0"/>
              <a:t>7</a:t>
            </a:fld>
            <a:endParaRPr lang="pl-PL" dirty="0"/>
          </a:p>
        </p:txBody>
      </p:sp>
      <p:pic>
        <p:nvPicPr>
          <p:cNvPr id="6" name="Grafika 5" descr="Kłódka w kształcie serca kontur">
            <a:extLst>
              <a:ext uri="{FF2B5EF4-FFF2-40B4-BE49-F238E27FC236}">
                <a16:creationId xmlns:a16="http://schemas.microsoft.com/office/drawing/2014/main" id="{78F16E2D-8A85-4F96-B538-5FBAE7E5D7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2877" y="4533900"/>
            <a:ext cx="1133322" cy="1133322"/>
          </a:xfrm>
          <a:prstGeom prst="rect">
            <a:avLst/>
          </a:prstGeom>
        </p:spPr>
      </p:pic>
      <p:pic>
        <p:nvPicPr>
          <p:cNvPr id="17" name="Grafika 16" descr="Kobieta z dzieckiem kontur">
            <a:extLst>
              <a:ext uri="{FF2B5EF4-FFF2-40B4-BE49-F238E27FC236}">
                <a16:creationId xmlns:a16="http://schemas.microsoft.com/office/drawing/2014/main" id="{8641E4A1-233E-4CDB-97D8-E2A3B4B016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439400" y="8648700"/>
            <a:ext cx="1133322" cy="1133322"/>
          </a:xfrm>
          <a:prstGeom prst="rect">
            <a:avLst/>
          </a:prstGeom>
        </p:spPr>
      </p:pic>
      <p:pic>
        <p:nvPicPr>
          <p:cNvPr id="21" name="Grafika 20" descr="Bohaterka kontur">
            <a:extLst>
              <a:ext uri="{FF2B5EF4-FFF2-40B4-BE49-F238E27FC236}">
                <a16:creationId xmlns:a16="http://schemas.microsoft.com/office/drawing/2014/main" id="{4B8774BD-5186-4BFE-8DF3-FC1B66784D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39400" y="7296913"/>
            <a:ext cx="1133322" cy="1133322"/>
          </a:xfrm>
          <a:prstGeom prst="rect">
            <a:avLst/>
          </a:prstGeom>
        </p:spPr>
      </p:pic>
      <p:pic>
        <p:nvPicPr>
          <p:cNvPr id="26" name="Grafika 25" descr="Medytacja kontur">
            <a:extLst>
              <a:ext uri="{FF2B5EF4-FFF2-40B4-BE49-F238E27FC236}">
                <a16:creationId xmlns:a16="http://schemas.microsoft.com/office/drawing/2014/main" id="{19DE1374-AE77-43E4-ADCB-20FB6D47B5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43000" y="5753100"/>
            <a:ext cx="1133322" cy="1133322"/>
          </a:xfrm>
          <a:prstGeom prst="rect">
            <a:avLst/>
          </a:prstGeom>
        </p:spPr>
      </p:pic>
      <p:pic>
        <p:nvPicPr>
          <p:cNvPr id="30" name="Grafika 29" descr="Stoper 25% z wypełnieniem pełnym">
            <a:extLst>
              <a:ext uri="{FF2B5EF4-FFF2-40B4-BE49-F238E27FC236}">
                <a16:creationId xmlns:a16="http://schemas.microsoft.com/office/drawing/2014/main" id="{FEF98593-FE45-4B6C-9011-D2EA9FA08FA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43000" y="3314700"/>
            <a:ext cx="1133322" cy="1133322"/>
          </a:xfrm>
          <a:prstGeom prst="rect">
            <a:avLst/>
          </a:prstGeom>
        </p:spPr>
      </p:pic>
      <p:pic>
        <p:nvPicPr>
          <p:cNvPr id="34" name="Grafika 33" descr="Stoper 75% z wypełnieniem pełnym">
            <a:extLst>
              <a:ext uri="{FF2B5EF4-FFF2-40B4-BE49-F238E27FC236}">
                <a16:creationId xmlns:a16="http://schemas.microsoft.com/office/drawing/2014/main" id="{199612DC-24CA-4BD4-A49D-779A0C8C860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72878" y="3314700"/>
            <a:ext cx="1133322" cy="1133322"/>
          </a:xfrm>
          <a:prstGeom prst="rect">
            <a:avLst/>
          </a:prstGeom>
        </p:spPr>
      </p:pic>
      <p:pic>
        <p:nvPicPr>
          <p:cNvPr id="39" name="Grafika 38" descr="Medyczne kontur">
            <a:extLst>
              <a:ext uri="{FF2B5EF4-FFF2-40B4-BE49-F238E27FC236}">
                <a16:creationId xmlns:a16="http://schemas.microsoft.com/office/drawing/2014/main" id="{0233EEA6-78A8-4BFC-8CFF-C9D6956788C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43000" y="4533900"/>
            <a:ext cx="1133322" cy="1133322"/>
          </a:xfrm>
          <a:prstGeom prst="rect">
            <a:avLst/>
          </a:prstGeom>
        </p:spPr>
      </p:pic>
      <p:pic>
        <p:nvPicPr>
          <p:cNvPr id="40" name="Grafika 39" descr="Kontur uśmiechniętej twarzy kontur">
            <a:extLst>
              <a:ext uri="{FF2B5EF4-FFF2-40B4-BE49-F238E27FC236}">
                <a16:creationId xmlns:a16="http://schemas.microsoft.com/office/drawing/2014/main" id="{9CAECA22-45A9-4655-8D8F-B3AE06FA34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372877" y="5838976"/>
            <a:ext cx="1133324" cy="1133324"/>
          </a:xfrm>
          <a:prstGeom prst="rect">
            <a:avLst/>
          </a:prstGeom>
        </p:spPr>
      </p:pic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5C11B2F5-9146-4B3E-AF6E-9D5838D1A841}"/>
              </a:ext>
            </a:extLst>
          </p:cNvPr>
          <p:cNvSpPr/>
          <p:nvPr/>
        </p:nvSpPr>
        <p:spPr>
          <a:xfrm>
            <a:off x="10210800" y="5829299"/>
            <a:ext cx="7091204" cy="121920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2700"/>
          </a:p>
        </p:txBody>
      </p:sp>
      <p:sp>
        <p:nvSpPr>
          <p:cNvPr id="16" name="object 4">
            <a:extLst>
              <a:ext uri="{FF2B5EF4-FFF2-40B4-BE49-F238E27FC236}">
                <a16:creationId xmlns:a16="http://schemas.microsoft.com/office/drawing/2014/main" id="{049412EF-9807-4C54-BE31-FD3A5FB8D4B6}"/>
              </a:ext>
            </a:extLst>
          </p:cNvPr>
          <p:cNvSpPr/>
          <p:nvPr/>
        </p:nvSpPr>
        <p:spPr>
          <a:xfrm>
            <a:off x="1028700" y="1028705"/>
            <a:ext cx="2466974" cy="96202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F01A1418-2ED1-406E-8563-E2FFC386E3A9}"/>
              </a:ext>
            </a:extLst>
          </p:cNvPr>
          <p:cNvSpPr txBox="1">
            <a:spLocks/>
          </p:cNvSpPr>
          <p:nvPr/>
        </p:nvSpPr>
        <p:spPr>
          <a:xfrm>
            <a:off x="1074420" y="2452444"/>
            <a:ext cx="16227582" cy="794447"/>
          </a:xfrm>
          <a:prstGeom prst="rect">
            <a:avLst/>
          </a:prstGeom>
        </p:spPr>
        <p:txBody>
          <a:bodyPr vert="horz" wrap="square" lIns="0" tIns="55244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R="5080" algn="l"/>
            <a:r>
              <a:rPr lang="pl-PL" sz="4800" kern="0" spc="125" dirty="0">
                <a:solidFill>
                  <a:srgbClr val="3C737E"/>
                </a:solidFill>
                <a:latin typeface="Arial Black" panose="020B0A04020102020204" pitchFamily="34" charset="0"/>
              </a:rPr>
              <a:t>W JAKI SPOSÓB WZMACNIAĆ JĄ U DZIECI?</a:t>
            </a:r>
            <a:endParaRPr lang="pl-PL" sz="4800" kern="0" spc="100" dirty="0">
              <a:solidFill>
                <a:srgbClr val="3C737E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Prostokąt: zaokrąglone rogi 19">
            <a:extLst>
              <a:ext uri="{FF2B5EF4-FFF2-40B4-BE49-F238E27FC236}">
                <a16:creationId xmlns:a16="http://schemas.microsoft.com/office/drawing/2014/main" id="{4DE8A48B-DE83-4A95-9CBA-348D17B97D83}"/>
              </a:ext>
            </a:extLst>
          </p:cNvPr>
          <p:cNvSpPr/>
          <p:nvPr/>
        </p:nvSpPr>
        <p:spPr>
          <a:xfrm>
            <a:off x="10206196" y="7244128"/>
            <a:ext cx="7091204" cy="121920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2700"/>
          </a:p>
        </p:txBody>
      </p:sp>
      <p:sp>
        <p:nvSpPr>
          <p:cNvPr id="22" name="Prostokąt: zaokrąglone rogi 21">
            <a:extLst>
              <a:ext uri="{FF2B5EF4-FFF2-40B4-BE49-F238E27FC236}">
                <a16:creationId xmlns:a16="http://schemas.microsoft.com/office/drawing/2014/main" id="{6B80E34B-F4D8-4C4F-A277-368AF2D57F4D}"/>
              </a:ext>
            </a:extLst>
          </p:cNvPr>
          <p:cNvSpPr/>
          <p:nvPr/>
        </p:nvSpPr>
        <p:spPr>
          <a:xfrm>
            <a:off x="10236886" y="8648700"/>
            <a:ext cx="7091204" cy="1219201"/>
          </a:xfrm>
          <a:prstGeom prst="roundRect">
            <a:avLst/>
          </a:prstGeom>
          <a:noFill/>
          <a:ln>
            <a:solidFill>
              <a:srgbClr val="3C737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sz="2700"/>
          </a:p>
        </p:txBody>
      </p:sp>
    </p:spTree>
    <p:extLst>
      <p:ext uri="{BB962C8B-B14F-4D97-AF65-F5344CB8AC3E}">
        <p14:creationId xmlns:p14="http://schemas.microsoft.com/office/powerpoint/2010/main" val="18230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53600" y="1028700"/>
            <a:ext cx="8391540" cy="83057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/>
          <p:cNvSpPr txBox="1">
            <a:spLocks noGrp="1"/>
          </p:cNvSpPr>
          <p:nvPr>
            <p:ph type="title"/>
          </p:nvPr>
        </p:nvSpPr>
        <p:spPr>
          <a:xfrm>
            <a:off x="1074420" y="4514452"/>
            <a:ext cx="8686800" cy="2764859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b="0" spc="110" dirty="0">
                <a:solidFill>
                  <a:srgbClr val="FFFFFF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OPTYMISTYCZNY STYL WYJAŚNIANIA</a:t>
            </a:r>
            <a:endParaRPr sz="6300" b="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a 5" descr="Kontur uśmiechniętej twarzy kontur">
            <a:extLst>
              <a:ext uri="{FF2B5EF4-FFF2-40B4-BE49-F238E27FC236}">
                <a16:creationId xmlns:a16="http://schemas.microsoft.com/office/drawing/2014/main" id="{F82A0F32-C1C8-4247-9175-61D992AFE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4420" y="7279311"/>
            <a:ext cx="1133324" cy="113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70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8700" y="3894761"/>
            <a:ext cx="7886700" cy="2497478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2700" marR="5080">
              <a:lnSpc>
                <a:spcPts val="6920"/>
              </a:lnSpc>
              <a:spcBef>
                <a:spcPts val="860"/>
              </a:spcBef>
            </a:pPr>
            <a:r>
              <a:rPr lang="pl-PL" sz="6300" spc="110" dirty="0">
                <a:solidFill>
                  <a:srgbClr val="3C737E"/>
                </a:solidFill>
                <a:latin typeface="Arial Black" panose="020B0A04020102020204" pitchFamily="34" charset="0"/>
                <a:ea typeface="+mj-ea"/>
                <a:cs typeface="Arial" panose="020B0604020202020204" pitchFamily="34" charset="0"/>
              </a:rPr>
              <a:t>STYL WYJAŚNIANIA</a:t>
            </a:r>
            <a:endParaRPr sz="6300" spc="110" dirty="0">
              <a:solidFill>
                <a:srgbClr val="3C737E"/>
              </a:solidFill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lang="pl-PL" sz="3200" b="1" spc="30" dirty="0">
                <a:solidFill>
                  <a:srgbClr val="FECC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 czym go poznać?</a:t>
            </a:r>
            <a:endParaRPr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sz="half" idx="3"/>
          </p:nvPr>
        </p:nvSpPr>
        <p:spPr>
          <a:xfrm>
            <a:off x="9525000" y="1990723"/>
            <a:ext cx="7734300" cy="6345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Kiedy spotyka mnie nieprzyjemna, trudna sytuacja, </a:t>
            </a: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nie oceniam tej konkretnej sytuacji, tylko wyciągam ogólne wnioski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dotyczące mojego życia, mojej osoby lub ludzi, którzy mnie otaczają.</a:t>
            </a: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endParaRPr lang="pl-PL" spc="-2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1463040">
              <a:lnSpc>
                <a:spcPct val="132200"/>
              </a:lnSpc>
              <a:spcBef>
                <a:spcPts val="100"/>
              </a:spcBef>
            </a:pP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Komu przypisuję odpowiedzialność </a:t>
            </a:r>
            <a:b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b="1" spc="-25" dirty="0">
                <a:latin typeface="Arial" panose="020B0604020202020204" pitchFamily="34" charset="0"/>
                <a:cs typeface="Arial" panose="020B0604020202020204" pitchFamily="34" charset="0"/>
              </a:rPr>
              <a:t>za sytuację?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</a:rPr>
              <a:t>wyłącznie samemu sobie </a:t>
            </a: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poczucie smutku, beznadziei, „poddaję się”</a:t>
            </a:r>
          </a:p>
          <a:p>
            <a:pPr marL="469900" marR="1463040" indent="-457200">
              <a:lnSpc>
                <a:spcPct val="132200"/>
              </a:lnSpc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pl-PL" spc="-25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wyłącznie innym  gniew, brak odpowiedzialności, poczucie beznadziei</a:t>
            </a:r>
            <a:endParaRPr lang="pl-PL" spc="-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028700" y="1028699"/>
            <a:ext cx="2466974" cy="962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Grafika 18" descr="Kontur uśmiechniętej twarzy kontur">
            <a:extLst>
              <a:ext uri="{FF2B5EF4-FFF2-40B4-BE49-F238E27FC236}">
                <a16:creationId xmlns:a16="http://schemas.microsoft.com/office/drawing/2014/main" id="{88EEFE62-7C73-4F4E-BD28-48EB6EFDF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94906" y="851956"/>
            <a:ext cx="1133324" cy="113332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4030</TotalTime>
  <Words>1415</Words>
  <Application>Microsoft Office PowerPoint</Application>
  <PresentationFormat>Niestandardowy</PresentationFormat>
  <Paragraphs>193</Paragraphs>
  <Slides>22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22</vt:i4>
      </vt:variant>
    </vt:vector>
  </HeadingPairs>
  <TitlesOfParts>
    <vt:vector size="31" baseType="lpstr">
      <vt:lpstr>Gunny Rewritten</vt:lpstr>
      <vt:lpstr>Arial</vt:lpstr>
      <vt:lpstr>Arial Black</vt:lpstr>
      <vt:lpstr>Calibri</vt:lpstr>
      <vt:lpstr>Calibri Light</vt:lpstr>
      <vt:lpstr>Noto Sans</vt:lpstr>
      <vt:lpstr>Nunito Light</vt:lpstr>
      <vt:lpstr>Office Theme</vt:lpstr>
      <vt:lpstr>Motyw pakietu Office</vt:lpstr>
      <vt:lpstr>Prezentacja programu PowerPoint</vt:lpstr>
      <vt:lpstr>Prezentacja programu PowerPoint</vt:lpstr>
      <vt:lpstr>KILKA SŁÓW WPROWADZENIA</vt:lpstr>
      <vt:lpstr>Prezentacja programu PowerPoint</vt:lpstr>
      <vt:lpstr>ODPORNOŚĆ PSYCHICZNA ALBO?</vt:lpstr>
      <vt:lpstr>ODPORNOŚĆ PSYCHICZNA ALBO?</vt:lpstr>
      <vt:lpstr>Prezentacja programu PowerPoint</vt:lpstr>
      <vt:lpstr>OPTYMISTYCZNY STYL WYJAŚNIANIA</vt:lpstr>
      <vt:lpstr>Prezentacja programu PowerPoint</vt:lpstr>
      <vt:lpstr>Prezentacja programu PowerPoint</vt:lpstr>
      <vt:lpstr>Prezentacja programu PowerPoint</vt:lpstr>
      <vt:lpstr>Prezentacja programu PowerPoint</vt:lpstr>
      <vt:lpstr>OPTYMISTYCZNY STYL WYJAŚNIANIA Jak go uczyć?</vt:lpstr>
      <vt:lpstr>OPTYMISTYCZNY STYL WYJAŚNIANIA Jak kwestionować pesymistyczne myśli?</vt:lpstr>
      <vt:lpstr>BUDOWANIE WIARY W SIEBIE </vt:lpstr>
      <vt:lpstr>Prezentacja programu PowerPoint</vt:lpstr>
      <vt:lpstr>KOMUNIKAT JA Jak go stosować?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Dobrze, że jesteś.</dc:title>
  <dc:creator>mag.rowinska</dc:creator>
  <cp:keywords>DAEsslzMGxk,BABFbisRPOk</cp:keywords>
  <cp:lastModifiedBy>Magdalena Markiewicz</cp:lastModifiedBy>
  <cp:revision>67</cp:revision>
  <dcterms:created xsi:type="dcterms:W3CDTF">2021-10-13T12:06:18Z</dcterms:created>
  <dcterms:modified xsi:type="dcterms:W3CDTF">2022-04-25T09:37:38Z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2021-10-13T00:00:00Z</vt:filetime>
  </property>
  <property fmtid="{D5CDD505-2E9C-101B-9397-08002B2CF9AE}" pid="3" name="Creator">
    <vt:lpwstr>Canva</vt:lpwstr>
  </property>
  <property fmtid="{D5CDD505-2E9C-101B-9397-08002B2CF9AE}" pid="4" name="LastSaved">
    <vt:filetime>2021-10-13T00:00:00Z</vt:filetime>
  </property>
</Properties>
</file>